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03" r:id="rId3"/>
    <p:sldId id="304" r:id="rId4"/>
    <p:sldId id="305" r:id="rId5"/>
    <p:sldId id="306" r:id="rId6"/>
    <p:sldId id="297" r:id="rId7"/>
    <p:sldId id="266" r:id="rId8"/>
    <p:sldId id="269" r:id="rId9"/>
    <p:sldId id="299" r:id="rId10"/>
    <p:sldId id="309" r:id="rId11"/>
    <p:sldId id="267" r:id="rId12"/>
    <p:sldId id="268" r:id="rId13"/>
    <p:sldId id="271" r:id="rId14"/>
    <p:sldId id="272" r:id="rId15"/>
    <p:sldId id="321" r:id="rId16"/>
    <p:sldId id="295" r:id="rId17"/>
    <p:sldId id="320" r:id="rId18"/>
    <p:sldId id="275" r:id="rId19"/>
    <p:sldId id="276" r:id="rId20"/>
    <p:sldId id="277" r:id="rId21"/>
    <p:sldId id="278" r:id="rId22"/>
    <p:sldId id="282" r:id="rId23"/>
    <p:sldId id="283" r:id="rId24"/>
    <p:sldId id="285" r:id="rId25"/>
    <p:sldId id="286" r:id="rId26"/>
    <p:sldId id="313" r:id="rId27"/>
    <p:sldId id="310" r:id="rId28"/>
    <p:sldId id="312" r:id="rId29"/>
    <p:sldId id="287" r:id="rId30"/>
    <p:sldId id="292" r:id="rId31"/>
    <p:sldId id="300" r:id="rId32"/>
    <p:sldId id="293" r:id="rId33"/>
    <p:sldId id="317" r:id="rId34"/>
    <p:sldId id="294" r:id="rId35"/>
    <p:sldId id="318" r:id="rId36"/>
    <p:sldId id="319"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016B18-3BF9-2446-BC25-183ACFEF7DD2}">
          <p14:sldIdLst>
            <p14:sldId id="256"/>
            <p14:sldId id="303"/>
            <p14:sldId id="304"/>
            <p14:sldId id="305"/>
            <p14:sldId id="306"/>
            <p14:sldId id="297"/>
            <p14:sldId id="266"/>
            <p14:sldId id="269"/>
            <p14:sldId id="299"/>
          </p14:sldIdLst>
        </p14:section>
        <p14:section name="Glycogen Characteristics" id="{7EF776B5-F962-E740-9FB1-C81637259B73}">
          <p14:sldIdLst>
            <p14:sldId id="309"/>
            <p14:sldId id="267"/>
            <p14:sldId id="268"/>
            <p14:sldId id="271"/>
            <p14:sldId id="272"/>
            <p14:sldId id="321"/>
            <p14:sldId id="295"/>
            <p14:sldId id="320"/>
          </p14:sldIdLst>
        </p14:section>
        <p14:section name="Regulation" id="{246781EA-3F01-FC41-A0EA-9F2AEAD9AAE7}">
          <p14:sldIdLst>
            <p14:sldId id="275"/>
            <p14:sldId id="276"/>
            <p14:sldId id="277"/>
            <p14:sldId id="278"/>
            <p14:sldId id="282"/>
            <p14:sldId id="283"/>
            <p14:sldId id="285"/>
            <p14:sldId id="286"/>
          </p14:sldIdLst>
        </p14:section>
        <p14:section name="Exercise" id="{9CD90585-3BA0-254B-BD01-28367AC52D56}">
          <p14:sldIdLst>
            <p14:sldId id="313"/>
            <p14:sldId id="310"/>
            <p14:sldId id="312"/>
          </p14:sldIdLst>
        </p14:section>
        <p14:section name="Insulin" id="{27BC8657-449F-CA4A-96CF-AA155F982ED3}">
          <p14:sldIdLst>
            <p14:sldId id="287"/>
            <p14:sldId id="292"/>
            <p14:sldId id="300"/>
            <p14:sldId id="293"/>
            <p14:sldId id="317"/>
            <p14:sldId id="294"/>
            <p14:sldId id="318"/>
            <p14:sldId id="319"/>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76738"/>
  </p:normalViewPr>
  <p:slideViewPr>
    <p:cSldViewPr snapToGrid="0" snapToObjects="1">
      <p:cViewPr varScale="1">
        <p:scale>
          <a:sx n="45" d="100"/>
          <a:sy n="45" d="100"/>
        </p:scale>
        <p:origin x="1136" y="184"/>
      </p:cViewPr>
      <p:guideLst/>
    </p:cSldViewPr>
  </p:slideViewPr>
  <p:notesTextViewPr>
    <p:cViewPr>
      <p:scale>
        <a:sx n="1" d="1"/>
        <a:sy n="1" d="1"/>
      </p:scale>
      <p:origin x="0" y="0"/>
    </p:cViewPr>
  </p:notesTextViewPr>
  <p:sorterViewPr>
    <p:cViewPr>
      <p:scale>
        <a:sx n="41" d="100"/>
        <a:sy n="4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40D41-B812-A34C-9CCD-8181DFB3B326}" type="datetimeFigureOut">
              <a:rPr lang="en-US" smtClean="0"/>
              <a:t>10/8/18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E2C9B-4639-6244-9088-DBC8197CF9EE}" type="slidenum">
              <a:rPr lang="en-US" smtClean="0"/>
              <a:t>‹#›</a:t>
            </a:fld>
            <a:endParaRPr lang="en-US"/>
          </a:p>
        </p:txBody>
      </p:sp>
    </p:spTree>
    <p:extLst>
      <p:ext uri="{BB962C8B-B14F-4D97-AF65-F5344CB8AC3E}">
        <p14:creationId xmlns:p14="http://schemas.microsoft.com/office/powerpoint/2010/main" val="1926121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B</a:t>
            </a:r>
          </a:p>
        </p:txBody>
      </p:sp>
      <p:sp>
        <p:nvSpPr>
          <p:cNvPr id="4" name="Slide Number Placeholder 3"/>
          <p:cNvSpPr>
            <a:spLocks noGrp="1"/>
          </p:cNvSpPr>
          <p:nvPr>
            <p:ph type="sldNum" sz="quarter" idx="10"/>
          </p:nvPr>
        </p:nvSpPr>
        <p:spPr/>
        <p:txBody>
          <a:bodyPr/>
          <a:lstStyle/>
          <a:p>
            <a:fld id="{EB86B5D0-C224-004F-B295-F0C2608DAB9D}" type="slidenum">
              <a:rPr lang="en-US" smtClean="0"/>
              <a:t>2</a:t>
            </a:fld>
            <a:endParaRPr lang="en-US"/>
          </a:p>
        </p:txBody>
      </p:sp>
    </p:spTree>
    <p:extLst>
      <p:ext uri="{BB962C8B-B14F-4D97-AF65-F5344CB8AC3E}">
        <p14:creationId xmlns:p14="http://schemas.microsoft.com/office/powerpoint/2010/main" val="75380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a:solidFill>
                  <a:schemeClr val="dk1"/>
                </a:solidFill>
                <a:highlight>
                  <a:srgbClr val="FFFFFF"/>
                </a:highlight>
              </a:rPr>
              <a:t>Armstrong, R., Saubert, C., Sembrowich, W., Shepherd, R., &amp; Gollnick, P. Glycogen depletion in rat skeletal muscle fibers at different intensities and durations of exercise. </a:t>
            </a:r>
            <a:r>
              <a:rPr lang="en" i="1">
                <a:solidFill>
                  <a:srgbClr val="222222"/>
                </a:solidFill>
                <a:highlight>
                  <a:srgbClr val="FFFFFF"/>
                </a:highlight>
              </a:rPr>
              <a:t>Pflügers Archiv</a:t>
            </a:r>
            <a:r>
              <a:rPr lang="en">
                <a:solidFill>
                  <a:schemeClr val="dk1"/>
                </a:solidFill>
                <a:highlight>
                  <a:srgbClr val="FFFFFF"/>
                </a:highlight>
              </a:rPr>
              <a:t>. 1974; 352: 243-256.</a:t>
            </a:r>
          </a:p>
        </p:txBody>
      </p:sp>
    </p:spTree>
    <p:extLst>
      <p:ext uri="{BB962C8B-B14F-4D97-AF65-F5344CB8AC3E}">
        <p14:creationId xmlns:p14="http://schemas.microsoft.com/office/powerpoint/2010/main" val="149185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err="1">
                <a:solidFill>
                  <a:schemeClr val="dk1"/>
                </a:solidFill>
                <a:highlight>
                  <a:srgbClr val="FFFFFF"/>
                </a:highlight>
              </a:rPr>
              <a:t>Romijn</a:t>
            </a:r>
            <a:r>
              <a:rPr lang="en" dirty="0">
                <a:solidFill>
                  <a:schemeClr val="dk1"/>
                </a:solidFill>
                <a:highlight>
                  <a:srgbClr val="FFFFFF"/>
                </a:highlight>
              </a:rPr>
              <a:t>, J., Coyle, E., </a:t>
            </a:r>
            <a:r>
              <a:rPr lang="en" dirty="0" err="1">
                <a:solidFill>
                  <a:schemeClr val="dk1"/>
                </a:solidFill>
                <a:highlight>
                  <a:srgbClr val="FFFFFF"/>
                </a:highlight>
              </a:rPr>
              <a:t>Sidossis</a:t>
            </a:r>
            <a:r>
              <a:rPr lang="en" dirty="0">
                <a:solidFill>
                  <a:schemeClr val="dk1"/>
                </a:solidFill>
                <a:highlight>
                  <a:srgbClr val="FFFFFF"/>
                </a:highlight>
              </a:rPr>
              <a:t>, L., </a:t>
            </a:r>
            <a:r>
              <a:rPr lang="en" dirty="0" err="1">
                <a:solidFill>
                  <a:schemeClr val="dk1"/>
                </a:solidFill>
                <a:highlight>
                  <a:srgbClr val="FFFFFF"/>
                </a:highlight>
              </a:rPr>
              <a:t>Gastaldelli</a:t>
            </a:r>
            <a:r>
              <a:rPr lang="en" dirty="0">
                <a:solidFill>
                  <a:schemeClr val="dk1"/>
                </a:solidFill>
                <a:highlight>
                  <a:srgbClr val="FFFFFF"/>
                </a:highlight>
              </a:rPr>
              <a:t>, A., Horowitz, J., </a:t>
            </a:r>
            <a:r>
              <a:rPr lang="en" dirty="0" err="1">
                <a:solidFill>
                  <a:schemeClr val="dk1"/>
                </a:solidFill>
                <a:highlight>
                  <a:srgbClr val="FFFFFF"/>
                </a:highlight>
              </a:rPr>
              <a:t>Endert</a:t>
            </a:r>
            <a:r>
              <a:rPr lang="en" dirty="0">
                <a:solidFill>
                  <a:schemeClr val="dk1"/>
                </a:solidFill>
                <a:highlight>
                  <a:srgbClr val="FFFFFF"/>
                </a:highlight>
              </a:rPr>
              <a:t>, E., &amp; Wolfe, R. Regulation of endogenous fat and carbohydrate metabolism in relation to exercise intensity and duration. </a:t>
            </a:r>
            <a:r>
              <a:rPr lang="en" i="1" dirty="0">
                <a:solidFill>
                  <a:schemeClr val="dk1"/>
                </a:solidFill>
                <a:highlight>
                  <a:srgbClr val="FFFFFF"/>
                </a:highlight>
              </a:rPr>
              <a:t>American Journal of Physiology- Endocrinology and Metabolism</a:t>
            </a:r>
            <a:r>
              <a:rPr lang="en" dirty="0">
                <a:solidFill>
                  <a:schemeClr val="dk1"/>
                </a:solidFill>
                <a:highlight>
                  <a:srgbClr val="FFFFFF"/>
                </a:highlight>
              </a:rPr>
              <a:t>. 1993; 265(3): 380-91.</a:t>
            </a:r>
          </a:p>
        </p:txBody>
      </p:sp>
    </p:spTree>
    <p:extLst>
      <p:ext uri="{BB962C8B-B14F-4D97-AF65-F5344CB8AC3E}">
        <p14:creationId xmlns:p14="http://schemas.microsoft.com/office/powerpoint/2010/main" val="1033671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a:solidFill>
                  <a:schemeClr val="dk1"/>
                </a:solidFill>
                <a:highlight>
                  <a:srgbClr val="FFFFFF"/>
                </a:highlight>
              </a:rPr>
              <a:t>Sidossis, L., Gastaldelli, A., Klein, S., &amp; Wolfe, R. Regulation of plasma fatty acid oxidation during low- and high-intensity exercise. </a:t>
            </a:r>
            <a:r>
              <a:rPr lang="en" i="1">
                <a:solidFill>
                  <a:schemeClr val="dk1"/>
                </a:solidFill>
                <a:highlight>
                  <a:srgbClr val="FFFFFF"/>
                </a:highlight>
              </a:rPr>
              <a:t>American Journal of Physiology- Endocrinology and Metabolism</a:t>
            </a:r>
            <a:r>
              <a:rPr lang="en">
                <a:solidFill>
                  <a:schemeClr val="dk1"/>
                </a:solidFill>
                <a:highlight>
                  <a:srgbClr val="FFFFFF"/>
                </a:highlight>
              </a:rPr>
              <a:t>. 1997; 272(6): 1065-70.</a:t>
            </a:r>
          </a:p>
        </p:txBody>
      </p:sp>
    </p:spTree>
    <p:extLst>
      <p:ext uri="{BB962C8B-B14F-4D97-AF65-F5344CB8AC3E}">
        <p14:creationId xmlns:p14="http://schemas.microsoft.com/office/powerpoint/2010/main" val="12689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Hypoglycemia</a:t>
            </a:r>
          </a:p>
          <a:p>
            <a:r>
              <a:rPr lang="en-US" dirty="0"/>
              <a:t>Ketosis</a:t>
            </a:r>
          </a:p>
          <a:p>
            <a:r>
              <a:rPr lang="en-US" dirty="0"/>
              <a:t>Failure</a:t>
            </a:r>
            <a:r>
              <a:rPr lang="en-US" baseline="0" dirty="0"/>
              <a:t> to thrive</a:t>
            </a:r>
          </a:p>
          <a:p>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30</a:t>
            </a:fld>
            <a:endParaRPr lang="en-US"/>
          </a:p>
        </p:txBody>
      </p:sp>
    </p:spTree>
    <p:extLst>
      <p:ext uri="{BB962C8B-B14F-4D97-AF65-F5344CB8AC3E}">
        <p14:creationId xmlns:p14="http://schemas.microsoft.com/office/powerpoint/2010/main" val="1750673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5"/>
          </p:nvPr>
        </p:nvSpPr>
        <p:spPr/>
        <p:txBody>
          <a:bodyPr/>
          <a:lstStyle/>
          <a:p>
            <a:fld id="{19EE2C9B-4639-6244-9088-DBC8197CF9EE}" type="slidenum">
              <a:rPr lang="en-US" smtClean="0"/>
              <a:t>31</a:t>
            </a:fld>
            <a:endParaRPr lang="en-US"/>
          </a:p>
        </p:txBody>
      </p:sp>
    </p:spTree>
    <p:extLst>
      <p:ext uri="{BB962C8B-B14F-4D97-AF65-F5344CB8AC3E}">
        <p14:creationId xmlns:p14="http://schemas.microsoft.com/office/powerpoint/2010/main" val="2645884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ask about which</a:t>
            </a:r>
            <a:r>
              <a:rPr lang="en-US" baseline="0" dirty="0"/>
              <a:t> mediators are increased with insulin, or see what the allosteric activation of GS looks like</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32</a:t>
            </a:fld>
            <a:endParaRPr lang="en-US"/>
          </a:p>
        </p:txBody>
      </p:sp>
    </p:spTree>
    <p:extLst>
      <p:ext uri="{BB962C8B-B14F-4D97-AF65-F5344CB8AC3E}">
        <p14:creationId xmlns:p14="http://schemas.microsoft.com/office/powerpoint/2010/main" val="117100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Insulin sensitivity</a:t>
            </a:r>
          </a:p>
          <a:p>
            <a:r>
              <a:rPr lang="en-US" dirty="0"/>
              <a:t>More muscle mass</a:t>
            </a:r>
          </a:p>
          <a:p>
            <a:r>
              <a:rPr lang="en-US" dirty="0"/>
              <a:t>Previous training</a:t>
            </a:r>
          </a:p>
          <a:p>
            <a:r>
              <a:rPr lang="en-US" dirty="0"/>
              <a:t>Less stress, </a:t>
            </a:r>
            <a:r>
              <a:rPr lang="en-US"/>
              <a:t>more sleep</a:t>
            </a:r>
            <a:endParaRPr lang="en-US" dirty="0"/>
          </a:p>
          <a:p>
            <a:endParaRPr lang="en-US" dirty="0"/>
          </a:p>
        </p:txBody>
      </p:sp>
      <p:sp>
        <p:nvSpPr>
          <p:cNvPr id="4" name="Slide Number Placeholder 3"/>
          <p:cNvSpPr>
            <a:spLocks noGrp="1"/>
          </p:cNvSpPr>
          <p:nvPr>
            <p:ph type="sldNum" sz="quarter" idx="5"/>
          </p:nvPr>
        </p:nvSpPr>
        <p:spPr/>
        <p:txBody>
          <a:bodyPr/>
          <a:lstStyle/>
          <a:p>
            <a:fld id="{19EE2C9B-4639-6244-9088-DBC8197CF9EE}" type="slidenum">
              <a:rPr lang="en-US" smtClean="0"/>
              <a:t>35</a:t>
            </a:fld>
            <a:endParaRPr lang="en-US"/>
          </a:p>
        </p:txBody>
      </p:sp>
    </p:spTree>
    <p:extLst>
      <p:ext uri="{BB962C8B-B14F-4D97-AF65-F5344CB8AC3E}">
        <p14:creationId xmlns:p14="http://schemas.microsoft.com/office/powerpoint/2010/main" val="2982041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Oliver garden chicken alfredo has 95g of CHO</a:t>
            </a:r>
          </a:p>
          <a:p>
            <a:r>
              <a:rPr lang="en-US" dirty="0"/>
              <a:t>0.527 moles</a:t>
            </a:r>
          </a:p>
          <a:p>
            <a:r>
              <a:rPr lang="en-US" dirty="0"/>
              <a:t>In terms of ATP that is 1.05 moles of ATP x 12 kcal/</a:t>
            </a:r>
            <a:r>
              <a:rPr lang="en-US" dirty="0" err="1"/>
              <a:t>mol</a:t>
            </a:r>
            <a:r>
              <a:rPr lang="en-US" dirty="0"/>
              <a:t> so this is about 24 Calories are needed to store that much glycogen</a:t>
            </a:r>
          </a:p>
          <a:p>
            <a:endParaRPr lang="en-US" dirty="0"/>
          </a:p>
          <a:p>
            <a:r>
              <a:rPr lang="en-US" dirty="0"/>
              <a:t>Body has about 500g of stored glycogen so that would be about 66 Calories to store it all again.</a:t>
            </a:r>
          </a:p>
          <a:p>
            <a:endParaRPr lang="en-US" dirty="0"/>
          </a:p>
        </p:txBody>
      </p:sp>
      <p:sp>
        <p:nvSpPr>
          <p:cNvPr id="4" name="Slide Number Placeholder 3"/>
          <p:cNvSpPr>
            <a:spLocks noGrp="1"/>
          </p:cNvSpPr>
          <p:nvPr>
            <p:ph type="sldNum" sz="quarter" idx="5"/>
          </p:nvPr>
        </p:nvSpPr>
        <p:spPr/>
        <p:txBody>
          <a:bodyPr/>
          <a:lstStyle/>
          <a:p>
            <a:fld id="{19EE2C9B-4639-6244-9088-DBC8197CF9EE}" type="slidenum">
              <a:rPr lang="en-US" smtClean="0"/>
              <a:t>36</a:t>
            </a:fld>
            <a:endParaRPr lang="en-US"/>
          </a:p>
        </p:txBody>
      </p:sp>
    </p:spTree>
    <p:extLst>
      <p:ext uri="{BB962C8B-B14F-4D97-AF65-F5344CB8AC3E}">
        <p14:creationId xmlns:p14="http://schemas.microsoft.com/office/powerpoint/2010/main" val="218702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a:t>
            </a:r>
            <a:r>
              <a:rPr lang="en-US"/>
              <a:t>is D</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3</a:t>
            </a:fld>
            <a:endParaRPr lang="en-US"/>
          </a:p>
        </p:txBody>
      </p:sp>
    </p:spTree>
    <p:extLst>
      <p:ext uri="{BB962C8B-B14F-4D97-AF65-F5344CB8AC3E}">
        <p14:creationId xmlns:p14="http://schemas.microsoft.com/office/powerpoint/2010/main" val="907799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A</a:t>
            </a:r>
          </a:p>
        </p:txBody>
      </p:sp>
      <p:sp>
        <p:nvSpPr>
          <p:cNvPr id="4" name="Slide Number Placeholder 3"/>
          <p:cNvSpPr>
            <a:spLocks noGrp="1"/>
          </p:cNvSpPr>
          <p:nvPr>
            <p:ph type="sldNum" sz="quarter" idx="10"/>
          </p:nvPr>
        </p:nvSpPr>
        <p:spPr/>
        <p:txBody>
          <a:bodyPr/>
          <a:lstStyle/>
          <a:p>
            <a:fld id="{EB86B5D0-C224-004F-B295-F0C2608DAB9D}" type="slidenum">
              <a:rPr lang="en-US" smtClean="0"/>
              <a:t>4</a:t>
            </a:fld>
            <a:endParaRPr lang="en-US"/>
          </a:p>
        </p:txBody>
      </p:sp>
    </p:spTree>
    <p:extLst>
      <p:ext uri="{BB962C8B-B14F-4D97-AF65-F5344CB8AC3E}">
        <p14:creationId xmlns:p14="http://schemas.microsoft.com/office/powerpoint/2010/main" val="65926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G6Pase</a:t>
            </a:r>
            <a:r>
              <a:rPr lang="en-US" baseline="0" dirty="0"/>
              <a:t> </a:t>
            </a:r>
            <a:r>
              <a:rPr lang="en-US" baseline="0" dirty="0" err="1"/>
              <a:t>didn</a:t>
            </a:r>
            <a:r>
              <a:rPr lang="uk-UA" baseline="0" dirty="0"/>
              <a:t>’</a:t>
            </a:r>
            <a:r>
              <a:rPr lang="en-US" baseline="0" dirty="0"/>
              <a:t>t function correctly?</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8</a:t>
            </a:fld>
            <a:endParaRPr lang="en-US"/>
          </a:p>
        </p:txBody>
      </p:sp>
    </p:spTree>
    <p:extLst>
      <p:ext uri="{BB962C8B-B14F-4D97-AF65-F5344CB8AC3E}">
        <p14:creationId xmlns:p14="http://schemas.microsoft.com/office/powerpoint/2010/main" val="96295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r>
              <a:rPr lang="en" dirty="0">
                <a:solidFill>
                  <a:schemeClr val="dk1"/>
                </a:solidFill>
                <a:highlight>
                  <a:srgbClr val="FFFFFF"/>
                </a:highlight>
              </a:rPr>
              <a:t>Wasserman, D.. Four grams of glucose. </a:t>
            </a:r>
            <a:r>
              <a:rPr lang="en" i="1" dirty="0">
                <a:solidFill>
                  <a:schemeClr val="dk1"/>
                </a:solidFill>
                <a:highlight>
                  <a:srgbClr val="FFFFFF"/>
                </a:highlight>
              </a:rPr>
              <a:t>American Journal of Physiology- Endocrinology and Metabolism</a:t>
            </a:r>
            <a:r>
              <a:rPr lang="en" dirty="0">
                <a:solidFill>
                  <a:schemeClr val="dk1"/>
                </a:solidFill>
                <a:highlight>
                  <a:srgbClr val="FFFFFF"/>
                </a:highlight>
              </a:rPr>
              <a:t>. 2009; 296: E11-E21.</a:t>
            </a:r>
          </a:p>
        </p:txBody>
      </p:sp>
    </p:spTree>
    <p:extLst>
      <p:ext uri="{BB962C8B-B14F-4D97-AF65-F5344CB8AC3E}">
        <p14:creationId xmlns:p14="http://schemas.microsoft.com/office/powerpoint/2010/main" val="5109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think there</a:t>
            </a:r>
            <a:r>
              <a:rPr lang="en-US" baseline="0" dirty="0"/>
              <a:t> are all these branches?</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11</a:t>
            </a:fld>
            <a:endParaRPr lang="en-US"/>
          </a:p>
        </p:txBody>
      </p:sp>
    </p:spTree>
    <p:extLst>
      <p:ext uri="{BB962C8B-B14F-4D97-AF65-F5344CB8AC3E}">
        <p14:creationId xmlns:p14="http://schemas.microsoft.com/office/powerpoint/2010/main" val="115041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is B amylopectin</a:t>
            </a:r>
          </a:p>
        </p:txBody>
      </p:sp>
      <p:sp>
        <p:nvSpPr>
          <p:cNvPr id="4" name="Slide Number Placeholder 3"/>
          <p:cNvSpPr>
            <a:spLocks noGrp="1"/>
          </p:cNvSpPr>
          <p:nvPr>
            <p:ph type="sldNum" sz="quarter" idx="10"/>
          </p:nvPr>
        </p:nvSpPr>
        <p:spPr/>
        <p:txBody>
          <a:bodyPr/>
          <a:lstStyle/>
          <a:p>
            <a:fld id="{EB86B5D0-C224-004F-B295-F0C2608DAB9D}" type="slidenum">
              <a:rPr lang="en-US" smtClean="0"/>
              <a:t>12</a:t>
            </a:fld>
            <a:endParaRPr lang="en-US"/>
          </a:p>
        </p:txBody>
      </p:sp>
    </p:spTree>
    <p:extLst>
      <p:ext uri="{BB962C8B-B14F-4D97-AF65-F5344CB8AC3E}">
        <p14:creationId xmlns:p14="http://schemas.microsoft.com/office/powerpoint/2010/main" val="81400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19EE2C9B-4639-6244-9088-DBC8197CF9EE}" type="slidenum">
              <a:rPr lang="en-US" smtClean="0"/>
              <a:t>23</a:t>
            </a:fld>
            <a:endParaRPr lang="en-US"/>
          </a:p>
        </p:txBody>
      </p:sp>
    </p:spTree>
    <p:extLst>
      <p:ext uri="{BB962C8B-B14F-4D97-AF65-F5344CB8AC3E}">
        <p14:creationId xmlns:p14="http://schemas.microsoft.com/office/powerpoint/2010/main" val="73455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wind is due to increased ability to use lipids and proteins as an energy source, but these take some time to mobilize (usually feel better after about 10 mins of aerobic exercise)</a:t>
            </a:r>
            <a:endParaRPr lang="en-US" dirty="0"/>
          </a:p>
        </p:txBody>
      </p:sp>
      <p:sp>
        <p:nvSpPr>
          <p:cNvPr id="4" name="Slide Number Placeholder 3"/>
          <p:cNvSpPr>
            <a:spLocks noGrp="1"/>
          </p:cNvSpPr>
          <p:nvPr>
            <p:ph type="sldNum" sz="quarter" idx="10"/>
          </p:nvPr>
        </p:nvSpPr>
        <p:spPr/>
        <p:txBody>
          <a:bodyPr/>
          <a:lstStyle/>
          <a:p>
            <a:fld id="{EB86B5D0-C224-004F-B295-F0C2608DAB9D}" type="slidenum">
              <a:rPr lang="en-US" smtClean="0"/>
              <a:t>25</a:t>
            </a:fld>
            <a:endParaRPr lang="en-US"/>
          </a:p>
        </p:txBody>
      </p:sp>
    </p:spTree>
    <p:extLst>
      <p:ext uri="{BB962C8B-B14F-4D97-AF65-F5344CB8AC3E}">
        <p14:creationId xmlns:p14="http://schemas.microsoft.com/office/powerpoint/2010/main" val="357186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DC6324C-7159-A74A-9AB3-1FD52C11F239}"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C6324C-7159-A74A-9AB3-1FD52C11F239}"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C6324C-7159-A74A-9AB3-1FD52C11F239}"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695786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C6324C-7159-A74A-9AB3-1FD52C11F239}"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6324C-7159-A74A-9AB3-1FD52C11F239}"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C6324C-7159-A74A-9AB3-1FD52C11F239}"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C6324C-7159-A74A-9AB3-1FD52C11F239}" type="datetimeFigureOut">
              <a:rPr lang="en-US" smtClean="0"/>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C6324C-7159-A74A-9AB3-1FD52C11F239}" type="datetimeFigureOut">
              <a:rPr lang="en-US" smtClean="0"/>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6324C-7159-A74A-9AB3-1FD52C11F239}" type="datetimeFigureOut">
              <a:rPr lang="en-US" smtClean="0"/>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C6324C-7159-A74A-9AB3-1FD52C11F239}"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C6324C-7159-A74A-9AB3-1FD52C11F239}"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5D8ABD-0C47-944C-8C42-388820EF7303}"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6324C-7159-A74A-9AB3-1FD52C11F239}" type="datetimeFigureOut">
              <a:rPr lang="en-US" smtClean="0"/>
              <a:t>10/8/18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5D8ABD-0C47-944C-8C42-388820EF7303}"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pheweb.sph.umich.edu:5000/" TargetMode="External"/><Relationship Id="rId2" Type="http://schemas.openxmlformats.org/officeDocument/2006/relationships/hyperlink" Target="http://exac.broadinstitute.org/" TargetMode="External"/><Relationship Id="rId1" Type="http://schemas.openxmlformats.org/officeDocument/2006/relationships/slideLayout" Target="../slideLayouts/slideLayout2.xml"/><Relationship Id="rId4" Type="http://schemas.openxmlformats.org/officeDocument/2006/relationships/hyperlink" Target="http://www.type2diabetesgenetics.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Glycogen Metabolism</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n"/>
              <a:t>Glycogen Storage</a:t>
            </a:r>
          </a:p>
        </p:txBody>
      </p:sp>
      <p:pic>
        <p:nvPicPr>
          <p:cNvPr id="60" name="Shape 60"/>
          <p:cNvPicPr preferRelativeResize="0"/>
          <p:nvPr/>
        </p:nvPicPr>
        <p:blipFill>
          <a:blip r:embed="rId3">
            <a:alphaModFix/>
          </a:blip>
          <a:stretch>
            <a:fillRect/>
          </a:stretch>
        </p:blipFill>
        <p:spPr>
          <a:xfrm>
            <a:off x="860421" y="1207836"/>
            <a:ext cx="10471167" cy="5212787"/>
          </a:xfrm>
          <a:prstGeom prst="rect">
            <a:avLst/>
          </a:prstGeom>
          <a:noFill/>
          <a:ln>
            <a:noFill/>
          </a:ln>
        </p:spPr>
      </p:pic>
    </p:spTree>
    <p:extLst>
      <p:ext uri="{BB962C8B-B14F-4D97-AF65-F5344CB8AC3E}">
        <p14:creationId xmlns:p14="http://schemas.microsoft.com/office/powerpoint/2010/main" val="103343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Glycogen</a:t>
            </a:r>
          </a:p>
        </p:txBody>
      </p:sp>
      <p:pic>
        <p:nvPicPr>
          <p:cNvPr id="4" name="Picture 3"/>
          <p:cNvPicPr>
            <a:picLocks noChangeAspect="1"/>
          </p:cNvPicPr>
          <p:nvPr/>
        </p:nvPicPr>
        <p:blipFill>
          <a:blip r:embed="rId3"/>
          <a:stretch>
            <a:fillRect/>
          </a:stretch>
        </p:blipFill>
        <p:spPr>
          <a:xfrm>
            <a:off x="987973" y="1566042"/>
            <a:ext cx="9444487" cy="3683350"/>
          </a:xfrm>
          <a:prstGeom prst="rect">
            <a:avLst/>
          </a:prstGeom>
        </p:spPr>
      </p:pic>
      <p:pic>
        <p:nvPicPr>
          <p:cNvPr id="5" name="Picture 4"/>
          <p:cNvPicPr>
            <a:picLocks noChangeAspect="1"/>
          </p:cNvPicPr>
          <p:nvPr/>
        </p:nvPicPr>
        <p:blipFill rotWithShape="1">
          <a:blip r:embed="rId4"/>
          <a:srcRect r="49596"/>
          <a:stretch/>
        </p:blipFill>
        <p:spPr>
          <a:xfrm>
            <a:off x="2411413" y="1365249"/>
            <a:ext cx="5191704" cy="5292725"/>
          </a:xfrm>
          <a:prstGeom prst="rect">
            <a:avLst/>
          </a:prstGeom>
        </p:spPr>
      </p:pic>
    </p:spTree>
    <p:extLst>
      <p:ext uri="{BB962C8B-B14F-4D97-AF65-F5344CB8AC3E}">
        <p14:creationId xmlns:p14="http://schemas.microsoft.com/office/powerpoint/2010/main" val="12750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polysaccharide is glycogen most similar to?</a:t>
            </a:r>
          </a:p>
        </p:txBody>
      </p:sp>
      <p:sp>
        <p:nvSpPr>
          <p:cNvPr id="3" name="Content Placeholder 2"/>
          <p:cNvSpPr>
            <a:spLocks noGrp="1"/>
          </p:cNvSpPr>
          <p:nvPr>
            <p:ph idx="1"/>
          </p:nvPr>
        </p:nvSpPr>
        <p:spPr/>
        <p:txBody>
          <a:bodyPr/>
          <a:lstStyle/>
          <a:p>
            <a:pPr marL="514350" indent="-514350">
              <a:buFont typeface="+mj-lt"/>
              <a:buAutoNum type="alphaUcPeriod"/>
            </a:pPr>
            <a:r>
              <a:rPr lang="en-US" dirty="0"/>
              <a:t>Amylose</a:t>
            </a:r>
          </a:p>
          <a:p>
            <a:pPr marL="514350" indent="-514350">
              <a:buFont typeface="+mj-lt"/>
              <a:buAutoNum type="alphaUcPeriod"/>
            </a:pPr>
            <a:r>
              <a:rPr lang="en-US" dirty="0"/>
              <a:t>Amylopectin</a:t>
            </a:r>
          </a:p>
          <a:p>
            <a:pPr marL="514350" indent="-514350">
              <a:buFont typeface="+mj-lt"/>
              <a:buAutoNum type="alphaUcPeriod"/>
            </a:pPr>
            <a:r>
              <a:rPr lang="en-US" dirty="0"/>
              <a:t>Cellulose</a:t>
            </a:r>
          </a:p>
          <a:p>
            <a:pPr marL="514350" indent="-514350">
              <a:buFont typeface="+mj-lt"/>
              <a:buAutoNum type="alphaUcPeriod"/>
            </a:pPr>
            <a:r>
              <a:rPr lang="en-US" dirty="0"/>
              <a:t>Glucose</a:t>
            </a:r>
          </a:p>
          <a:p>
            <a:pPr marL="514350" indent="-514350">
              <a:buFont typeface="+mj-lt"/>
              <a:buAutoNum type="alphaUcPeriod"/>
            </a:pPr>
            <a:endParaRPr lang="en-US" dirty="0"/>
          </a:p>
          <a:p>
            <a:pPr marL="514350" indent="-514350">
              <a:buFont typeface="+mj-lt"/>
              <a:buAutoNum type="alphaUcPeriod"/>
            </a:pPr>
            <a:endParaRPr lang="en-US" dirty="0"/>
          </a:p>
        </p:txBody>
      </p:sp>
      <p:pic>
        <p:nvPicPr>
          <p:cNvPr id="4" name="Picture 3">
            <a:extLst>
              <a:ext uri="{FF2B5EF4-FFF2-40B4-BE49-F238E27FC236}">
                <a16:creationId xmlns:a16="http://schemas.microsoft.com/office/drawing/2014/main" id="{548247E9-8895-6B46-83C7-810EC66DF915}"/>
              </a:ext>
            </a:extLst>
          </p:cNvPr>
          <p:cNvPicPr>
            <a:picLocks noChangeAspect="1"/>
          </p:cNvPicPr>
          <p:nvPr/>
        </p:nvPicPr>
        <p:blipFill>
          <a:blip r:embed="rId3"/>
          <a:stretch>
            <a:fillRect/>
          </a:stretch>
        </p:blipFill>
        <p:spPr>
          <a:xfrm>
            <a:off x="5186102" y="1690688"/>
            <a:ext cx="6854363" cy="2906250"/>
          </a:xfrm>
          <a:prstGeom prst="rect">
            <a:avLst/>
          </a:prstGeom>
        </p:spPr>
      </p:pic>
    </p:spTree>
    <p:extLst>
      <p:ext uri="{BB962C8B-B14F-4D97-AF65-F5344CB8AC3E}">
        <p14:creationId xmlns:p14="http://schemas.microsoft.com/office/powerpoint/2010/main" val="119063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Remove Branch Points</a:t>
            </a:r>
          </a:p>
        </p:txBody>
      </p:sp>
      <p:pic>
        <p:nvPicPr>
          <p:cNvPr id="4" name="Picture 3"/>
          <p:cNvPicPr>
            <a:picLocks noChangeAspect="1"/>
          </p:cNvPicPr>
          <p:nvPr/>
        </p:nvPicPr>
        <p:blipFill>
          <a:blip r:embed="rId2"/>
          <a:stretch>
            <a:fillRect/>
          </a:stretch>
        </p:blipFill>
        <p:spPr>
          <a:xfrm>
            <a:off x="2571926" y="1608082"/>
            <a:ext cx="5395479" cy="5249917"/>
          </a:xfrm>
          <a:prstGeom prst="rect">
            <a:avLst/>
          </a:prstGeom>
        </p:spPr>
      </p:pic>
      <p:sp>
        <p:nvSpPr>
          <p:cNvPr id="5" name="TextBox 4"/>
          <p:cNvSpPr txBox="1"/>
          <p:nvPr/>
        </p:nvSpPr>
        <p:spPr>
          <a:xfrm>
            <a:off x="8858250" y="1800225"/>
            <a:ext cx="2386013" cy="1815882"/>
          </a:xfrm>
          <a:prstGeom prst="rect">
            <a:avLst/>
          </a:prstGeom>
          <a:noFill/>
        </p:spPr>
        <p:txBody>
          <a:bodyPr wrap="square" rtlCol="0">
            <a:spAutoFit/>
          </a:bodyPr>
          <a:lstStyle/>
          <a:p>
            <a:r>
              <a:rPr lang="en-US" sz="2800" dirty="0"/>
              <a:t>This is catalyzed by a single enzyme called AGL</a:t>
            </a:r>
          </a:p>
        </p:txBody>
      </p:sp>
      <p:sp>
        <p:nvSpPr>
          <p:cNvPr id="6" name="TextBox 5"/>
          <p:cNvSpPr txBox="1"/>
          <p:nvPr/>
        </p:nvSpPr>
        <p:spPr>
          <a:xfrm>
            <a:off x="8858250" y="4233040"/>
            <a:ext cx="2891790" cy="1384995"/>
          </a:xfrm>
          <a:prstGeom prst="rect">
            <a:avLst/>
          </a:prstGeom>
          <a:noFill/>
        </p:spPr>
        <p:txBody>
          <a:bodyPr wrap="square" rtlCol="0">
            <a:spAutoFit/>
          </a:bodyPr>
          <a:lstStyle/>
          <a:p>
            <a:r>
              <a:rPr lang="en-US" sz="2800" dirty="0"/>
              <a:t>What are some advantages of branching?</a:t>
            </a:r>
          </a:p>
        </p:txBody>
      </p:sp>
    </p:spTree>
    <p:extLst>
      <p:ext uri="{BB962C8B-B14F-4D97-AF65-F5344CB8AC3E}">
        <p14:creationId xmlns:p14="http://schemas.microsoft.com/office/powerpoint/2010/main" val="7608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Cori’s Disease</a:t>
            </a:r>
          </a:p>
        </p:txBody>
      </p:sp>
      <p:sp>
        <p:nvSpPr>
          <p:cNvPr id="3" name="Content Placeholder 2"/>
          <p:cNvSpPr>
            <a:spLocks noGrp="1"/>
          </p:cNvSpPr>
          <p:nvPr>
            <p:ph idx="1"/>
          </p:nvPr>
        </p:nvSpPr>
        <p:spPr>
          <a:xfrm>
            <a:off x="838200" y="1825625"/>
            <a:ext cx="9913883" cy="4351338"/>
          </a:xfrm>
        </p:spPr>
        <p:txBody>
          <a:bodyPr>
            <a:normAutofit fontScale="92500" lnSpcReduction="10000"/>
          </a:bodyPr>
          <a:lstStyle/>
          <a:p>
            <a:r>
              <a:rPr lang="en-US" dirty="0"/>
              <a:t>Mutations in debranching enzyme (</a:t>
            </a:r>
            <a:r>
              <a:rPr lang="en-US" i="1" dirty="0"/>
              <a:t>AGL</a:t>
            </a:r>
            <a:r>
              <a:rPr lang="en-US" dirty="0"/>
              <a:t>)</a:t>
            </a:r>
          </a:p>
          <a:p>
            <a:r>
              <a:rPr lang="en-US" dirty="0"/>
              <a:t>Single gene in all tissues, </a:t>
            </a:r>
            <a:r>
              <a:rPr lang="en-US" u="sng" dirty="0"/>
              <a:t>autosomal recessive</a:t>
            </a:r>
          </a:p>
          <a:p>
            <a:r>
              <a:rPr lang="en-US" dirty="0"/>
              <a:t>Mutations result in:</a:t>
            </a:r>
          </a:p>
          <a:p>
            <a:pPr lvl="1"/>
            <a:r>
              <a:rPr lang="en-US" dirty="0"/>
              <a:t>Buildup of highly branched glycogen</a:t>
            </a:r>
          </a:p>
          <a:p>
            <a:pPr lvl="1"/>
            <a:r>
              <a:rPr lang="en-US" dirty="0"/>
              <a:t>Hypoglycemia</a:t>
            </a:r>
          </a:p>
          <a:p>
            <a:pPr lvl="1"/>
            <a:r>
              <a:rPr lang="en-US" dirty="0"/>
              <a:t>Hepatomegaly (enlarged liver)</a:t>
            </a:r>
          </a:p>
          <a:p>
            <a:pPr lvl="1"/>
            <a:r>
              <a:rPr lang="en-US" dirty="0"/>
              <a:t>Hyperlipidemia</a:t>
            </a:r>
          </a:p>
          <a:p>
            <a:pPr lvl="1"/>
            <a:r>
              <a:rPr lang="en-US" dirty="0"/>
              <a:t>Poor muscle tone (</a:t>
            </a:r>
            <a:r>
              <a:rPr lang="en-US" dirty="0" err="1"/>
              <a:t>hypotonia</a:t>
            </a:r>
            <a:r>
              <a:rPr lang="en-US" dirty="0"/>
              <a:t>)</a:t>
            </a:r>
          </a:p>
          <a:p>
            <a:pPr lvl="1"/>
            <a:r>
              <a:rPr lang="en-US" dirty="0"/>
              <a:t>Muscle degeneration (myopathy)</a:t>
            </a:r>
          </a:p>
          <a:p>
            <a:pPr lvl="1"/>
            <a:r>
              <a:rPr lang="en-US" dirty="0"/>
              <a:t>Weakened hearts (cardiomyopathy)</a:t>
            </a:r>
          </a:p>
          <a:p>
            <a:r>
              <a:rPr lang="en-US" dirty="0"/>
              <a:t>Can affect muscle/liver/heart differentially, unknown why</a:t>
            </a:r>
          </a:p>
        </p:txBody>
      </p:sp>
    </p:spTree>
    <p:extLst>
      <p:ext uri="{BB962C8B-B14F-4D97-AF65-F5344CB8AC3E}">
        <p14:creationId xmlns:p14="http://schemas.microsoft.com/office/powerpoint/2010/main" val="4054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8D5B-FF40-0944-98CB-CCBEE8C14D24}"/>
              </a:ext>
            </a:extLst>
          </p:cNvPr>
          <p:cNvSpPr>
            <a:spLocks noGrp="1"/>
          </p:cNvSpPr>
          <p:nvPr>
            <p:ph type="title"/>
          </p:nvPr>
        </p:nvSpPr>
        <p:spPr/>
        <p:txBody>
          <a:bodyPr/>
          <a:lstStyle/>
          <a:p>
            <a:r>
              <a:rPr lang="en-US" dirty="0"/>
              <a:t>GSD Activity</a:t>
            </a:r>
          </a:p>
        </p:txBody>
      </p:sp>
      <p:sp>
        <p:nvSpPr>
          <p:cNvPr id="3" name="Content Placeholder 2">
            <a:extLst>
              <a:ext uri="{FF2B5EF4-FFF2-40B4-BE49-F238E27FC236}">
                <a16:creationId xmlns:a16="http://schemas.microsoft.com/office/drawing/2014/main" id="{0C0D9DFF-B5E6-8747-BB9E-F6B6BE3B255E}"/>
              </a:ext>
            </a:extLst>
          </p:cNvPr>
          <p:cNvSpPr>
            <a:spLocks noGrp="1"/>
          </p:cNvSpPr>
          <p:nvPr>
            <p:ph idx="1"/>
          </p:nvPr>
        </p:nvSpPr>
        <p:spPr/>
        <p:txBody>
          <a:bodyPr/>
          <a:lstStyle/>
          <a:p>
            <a:r>
              <a:rPr lang="en-US" dirty="0"/>
              <a:t>Guess whether glycogen levels would be higher or lower </a:t>
            </a:r>
            <a:r>
              <a:rPr lang="en-US" b="1" u="sng" dirty="0"/>
              <a:t>for each</a:t>
            </a:r>
          </a:p>
          <a:p>
            <a:r>
              <a:rPr lang="en-US" dirty="0"/>
              <a:t>At your table you have been assigned a random disease</a:t>
            </a:r>
          </a:p>
          <a:p>
            <a:r>
              <a:rPr lang="en-US" dirty="0"/>
              <a:t>Predict some consequences of this disease</a:t>
            </a:r>
          </a:p>
          <a:p>
            <a:r>
              <a:rPr lang="en-US" dirty="0"/>
              <a:t>Decide how a diet or exercise intervention may help</a:t>
            </a:r>
          </a:p>
        </p:txBody>
      </p:sp>
    </p:spTree>
    <p:extLst>
      <p:ext uri="{BB962C8B-B14F-4D97-AF65-F5344CB8AC3E}">
        <p14:creationId xmlns:p14="http://schemas.microsoft.com/office/powerpoint/2010/main" val="273253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Glycogen Storage Diseases Exercise</a:t>
            </a:r>
          </a:p>
        </p:txBody>
      </p:sp>
      <p:sp>
        <p:nvSpPr>
          <p:cNvPr id="3" name="Content Placeholder 2"/>
          <p:cNvSpPr>
            <a:spLocks noGrp="1"/>
          </p:cNvSpPr>
          <p:nvPr>
            <p:ph idx="1"/>
          </p:nvPr>
        </p:nvSpPr>
        <p:spPr/>
        <p:txBody>
          <a:bodyPr/>
          <a:lstStyle/>
          <a:p>
            <a:r>
              <a:rPr lang="en-US" dirty="0"/>
              <a:t>Inventory of known variants of genes can be found at </a:t>
            </a:r>
            <a:r>
              <a:rPr lang="en-US" dirty="0" err="1"/>
              <a:t>ExAC</a:t>
            </a:r>
            <a:r>
              <a:rPr lang="en-US" dirty="0"/>
              <a:t> (</a:t>
            </a:r>
            <a:r>
              <a:rPr lang="en-US" dirty="0">
                <a:hlinkClick r:id="rId2"/>
              </a:rPr>
              <a:t>http://</a:t>
            </a:r>
            <a:r>
              <a:rPr lang="en-US" dirty="0" err="1">
                <a:hlinkClick r:id="rId2"/>
              </a:rPr>
              <a:t>exac.broadinstitute.org</a:t>
            </a:r>
            <a:r>
              <a:rPr lang="en-US" dirty="0">
                <a:hlinkClick r:id="rId2"/>
              </a:rPr>
              <a:t>/)</a:t>
            </a:r>
            <a:endParaRPr lang="en-US" dirty="0"/>
          </a:p>
          <a:p>
            <a:r>
              <a:rPr lang="en-US" dirty="0"/>
              <a:t>Associations of genes to many diseases can be found at </a:t>
            </a:r>
            <a:r>
              <a:rPr lang="en-US" dirty="0" err="1"/>
              <a:t>PheWeb</a:t>
            </a:r>
            <a:r>
              <a:rPr lang="en-US" dirty="0"/>
              <a:t> (</a:t>
            </a:r>
            <a:r>
              <a:rPr lang="en-US" dirty="0">
                <a:hlinkClick r:id="rId3"/>
              </a:rPr>
              <a:t>pheweb.sph.umich.edu</a:t>
            </a:r>
            <a:r>
              <a:rPr lang="en-US" dirty="0"/>
              <a:t>)</a:t>
            </a:r>
          </a:p>
          <a:p>
            <a:r>
              <a:rPr lang="en-US" dirty="0"/>
              <a:t>Associations of genes to type 2 diabetes can be found at Type 2 Diabetes Knowledge Portal (</a:t>
            </a:r>
            <a:r>
              <a:rPr lang="en-US" dirty="0">
                <a:hlinkClick r:id="rId4"/>
              </a:rPr>
              <a:t>http://www.type2diabetesgenetics.org</a:t>
            </a:r>
            <a:r>
              <a:rPr lang="en-US" dirty="0"/>
              <a:t>)</a:t>
            </a:r>
          </a:p>
        </p:txBody>
      </p:sp>
    </p:spTree>
    <p:extLst>
      <p:ext uri="{BB962C8B-B14F-4D97-AF65-F5344CB8AC3E}">
        <p14:creationId xmlns:p14="http://schemas.microsoft.com/office/powerpoint/2010/main" val="140018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E26B9-51FE-8C4C-B908-F6C31A1817FA}"/>
              </a:ext>
            </a:extLst>
          </p:cNvPr>
          <p:cNvSpPr>
            <a:spLocks noGrp="1"/>
          </p:cNvSpPr>
          <p:nvPr>
            <p:ph type="title"/>
          </p:nvPr>
        </p:nvSpPr>
        <p:spPr/>
        <p:txBody>
          <a:bodyPr/>
          <a:lstStyle/>
          <a:p>
            <a:r>
              <a:rPr lang="en-US" dirty="0"/>
              <a:t>Completed Table (Will Post on Canvas)</a:t>
            </a:r>
          </a:p>
        </p:txBody>
      </p:sp>
      <p:graphicFrame>
        <p:nvGraphicFramePr>
          <p:cNvPr id="4" name="Table 3">
            <a:extLst>
              <a:ext uri="{FF2B5EF4-FFF2-40B4-BE49-F238E27FC236}">
                <a16:creationId xmlns:a16="http://schemas.microsoft.com/office/drawing/2014/main" id="{B18D280F-B488-C546-916B-942A29E9BB28}"/>
              </a:ext>
            </a:extLst>
          </p:cNvPr>
          <p:cNvGraphicFramePr>
            <a:graphicFrameLocks noGrp="1"/>
          </p:cNvGraphicFramePr>
          <p:nvPr>
            <p:extLst>
              <p:ext uri="{D42A27DB-BD31-4B8C-83A1-F6EECF244321}">
                <p14:modId xmlns:p14="http://schemas.microsoft.com/office/powerpoint/2010/main" val="937853879"/>
              </p:ext>
            </p:extLst>
          </p:nvPr>
        </p:nvGraphicFramePr>
        <p:xfrm>
          <a:off x="1734207" y="1680137"/>
          <a:ext cx="6026541" cy="4544166"/>
        </p:xfrm>
        <a:graphic>
          <a:graphicData uri="http://schemas.openxmlformats.org/drawingml/2006/table">
            <a:tbl>
              <a:tblPr firstRow="1" firstCol="1" bandRow="1">
                <a:tableStyleId>{5C22544A-7EE6-4342-B048-85BDC9FD1C3A}</a:tableStyleId>
              </a:tblPr>
              <a:tblGrid>
                <a:gridCol w="1468600">
                  <a:extLst>
                    <a:ext uri="{9D8B030D-6E8A-4147-A177-3AD203B41FA5}">
                      <a16:colId xmlns:a16="http://schemas.microsoft.com/office/drawing/2014/main" val="2696676800"/>
                    </a:ext>
                  </a:extLst>
                </a:gridCol>
                <a:gridCol w="1617598">
                  <a:extLst>
                    <a:ext uri="{9D8B030D-6E8A-4147-A177-3AD203B41FA5}">
                      <a16:colId xmlns:a16="http://schemas.microsoft.com/office/drawing/2014/main" val="588997234"/>
                    </a:ext>
                  </a:extLst>
                </a:gridCol>
                <a:gridCol w="758190">
                  <a:extLst>
                    <a:ext uri="{9D8B030D-6E8A-4147-A177-3AD203B41FA5}">
                      <a16:colId xmlns:a16="http://schemas.microsoft.com/office/drawing/2014/main" val="2282484613"/>
                    </a:ext>
                  </a:extLst>
                </a:gridCol>
                <a:gridCol w="2182153">
                  <a:extLst>
                    <a:ext uri="{9D8B030D-6E8A-4147-A177-3AD203B41FA5}">
                      <a16:colId xmlns:a16="http://schemas.microsoft.com/office/drawing/2014/main" val="1305394869"/>
                    </a:ext>
                  </a:extLst>
                </a:gridCol>
              </a:tblGrid>
              <a:tr h="200062">
                <a:tc>
                  <a:txBody>
                    <a:bodyPr/>
                    <a:lstStyle/>
                    <a:p>
                      <a:pPr marL="0" marR="0">
                        <a:spcBef>
                          <a:spcPts val="0"/>
                        </a:spcBef>
                        <a:spcAft>
                          <a:spcPts val="0"/>
                        </a:spcAft>
                      </a:pPr>
                      <a:r>
                        <a:rPr lang="en-US" sz="700">
                          <a:effectLst/>
                        </a:rPr>
                        <a:t>Disease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Enzyme/GENE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Glycogen Levels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Predicted Phenotypes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528792753"/>
                  </a:ext>
                </a:extLst>
              </a:tr>
              <a:tr h="500154">
                <a:tc>
                  <a:txBody>
                    <a:bodyPr/>
                    <a:lstStyle/>
                    <a:p>
                      <a:pPr marL="0" marR="0">
                        <a:spcBef>
                          <a:spcPts val="0"/>
                        </a:spcBef>
                        <a:spcAft>
                          <a:spcPts val="0"/>
                        </a:spcAft>
                      </a:pPr>
                      <a:r>
                        <a:rPr lang="en-US" sz="700">
                          <a:effectLst/>
                        </a:rPr>
                        <a:t>Fanconi-Bickel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GLUT2/SLC4A2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Hepatomegaly (Large liver)</a:t>
                      </a:r>
                    </a:p>
                    <a:p>
                      <a:pPr marL="0" marR="0">
                        <a:spcBef>
                          <a:spcPts val="0"/>
                        </a:spcBef>
                        <a:spcAft>
                          <a:spcPts val="0"/>
                        </a:spcAft>
                      </a:pPr>
                      <a:r>
                        <a:rPr lang="en-US" sz="700">
                          <a:effectLst/>
                        </a:rPr>
                        <a:t>Glucose/Galactose Intolerance</a:t>
                      </a:r>
                    </a:p>
                    <a:p>
                      <a:pPr marL="0" marR="0">
                        <a:spcBef>
                          <a:spcPts val="0"/>
                        </a:spcBef>
                        <a:spcAft>
                          <a:spcPts val="0"/>
                        </a:spcAft>
                      </a:pPr>
                      <a:r>
                        <a:rPr lang="en-US" sz="700">
                          <a:effectLst/>
                        </a:rPr>
                        <a:t>Fasting Hypoglycemia</a:t>
                      </a:r>
                    </a:p>
                    <a:p>
                      <a:pPr marL="0" marR="0">
                        <a:spcBef>
                          <a:spcPts val="0"/>
                        </a:spcBef>
                        <a:spcAft>
                          <a:spcPts val="0"/>
                        </a:spcAft>
                      </a:pPr>
                      <a:r>
                        <a:rPr lang="en-US" sz="700">
                          <a:effectLst/>
                        </a:rPr>
                        <a:t>Renal Nephropathy</a:t>
                      </a:r>
                    </a:p>
                    <a:p>
                      <a:pPr marL="0" marR="0">
                        <a:spcBef>
                          <a:spcPts val="0"/>
                        </a:spcBef>
                        <a:spcAft>
                          <a:spcPts val="0"/>
                        </a:spcAft>
                      </a:pPr>
                      <a:r>
                        <a:rPr lang="en-US" sz="700">
                          <a:effectLst/>
                        </a:rPr>
                        <a:t>Short Stature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2505995730"/>
                  </a:ext>
                </a:extLst>
              </a:tr>
              <a:tr h="500154">
                <a:tc>
                  <a:txBody>
                    <a:bodyPr/>
                    <a:lstStyle/>
                    <a:p>
                      <a:pPr marL="0" marR="0">
                        <a:spcBef>
                          <a:spcPts val="0"/>
                        </a:spcBef>
                        <a:spcAft>
                          <a:spcPts val="0"/>
                        </a:spcAft>
                      </a:pPr>
                      <a:r>
                        <a:rPr lang="en-US" sz="700">
                          <a:effectLst/>
                        </a:rPr>
                        <a:t>Von Gierke’s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G6Pase/G6PC</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Lactic Acidosis</a:t>
                      </a:r>
                    </a:p>
                    <a:p>
                      <a:pPr marL="0" marR="0">
                        <a:spcBef>
                          <a:spcPts val="0"/>
                        </a:spcBef>
                        <a:spcAft>
                          <a:spcPts val="0"/>
                        </a:spcAft>
                      </a:pPr>
                      <a:r>
                        <a:rPr lang="en-US" sz="700">
                          <a:effectLst/>
                        </a:rPr>
                        <a:t>Severe Hypoglycemia</a:t>
                      </a:r>
                    </a:p>
                    <a:p>
                      <a:pPr marL="0" marR="0">
                        <a:spcBef>
                          <a:spcPts val="0"/>
                        </a:spcBef>
                        <a:spcAft>
                          <a:spcPts val="0"/>
                        </a:spcAft>
                      </a:pPr>
                      <a:r>
                        <a:rPr lang="en-US" sz="700">
                          <a:effectLst/>
                        </a:rPr>
                        <a:t>Hepatomegaly </a:t>
                      </a:r>
                    </a:p>
                    <a:p>
                      <a:pPr marL="0" marR="0">
                        <a:spcBef>
                          <a:spcPts val="0"/>
                        </a:spcBef>
                        <a:spcAft>
                          <a:spcPts val="0"/>
                        </a:spcAft>
                      </a:pPr>
                      <a:r>
                        <a:rPr lang="en-US" sz="700">
                          <a:effectLst/>
                        </a:rPr>
                        <a:t>Short Stature</a:t>
                      </a:r>
                    </a:p>
                    <a:p>
                      <a:pPr marL="0" marR="0">
                        <a:spcBef>
                          <a:spcPts val="0"/>
                        </a:spcBef>
                        <a:spcAft>
                          <a:spcPts val="0"/>
                        </a:spcAft>
                      </a:pPr>
                      <a:r>
                        <a:rPr lang="en-US" sz="700">
                          <a:effectLst/>
                        </a:rPr>
                        <a:t>Hyperlipidemia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3391585955"/>
                  </a:ext>
                </a:extLst>
              </a:tr>
              <a:tr h="375115">
                <a:tc>
                  <a:txBody>
                    <a:bodyPr/>
                    <a:lstStyle/>
                    <a:p>
                      <a:pPr marL="0" marR="0">
                        <a:spcBef>
                          <a:spcPts val="0"/>
                        </a:spcBef>
                        <a:spcAft>
                          <a:spcPts val="0"/>
                        </a:spcAft>
                      </a:pPr>
                      <a:r>
                        <a:rPr lang="en-US" sz="700">
                          <a:effectLst/>
                        </a:rPr>
                        <a:t>Tarui’s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Muscle PFK1/PFKM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Muscle weakness</a:t>
                      </a:r>
                    </a:p>
                    <a:p>
                      <a:pPr marL="0" marR="0">
                        <a:spcBef>
                          <a:spcPts val="0"/>
                        </a:spcBef>
                        <a:spcAft>
                          <a:spcPts val="0"/>
                        </a:spcAft>
                      </a:pPr>
                      <a:r>
                        <a:rPr lang="en-US" sz="700">
                          <a:effectLst/>
                        </a:rPr>
                        <a:t>Fatigue</a:t>
                      </a:r>
                    </a:p>
                    <a:p>
                      <a:pPr marL="0" marR="0">
                        <a:spcBef>
                          <a:spcPts val="0"/>
                        </a:spcBef>
                        <a:spcAft>
                          <a:spcPts val="0"/>
                        </a:spcAft>
                      </a:pPr>
                      <a:r>
                        <a:rPr lang="en-US" sz="700">
                          <a:effectLst/>
                        </a:rPr>
                        <a:t>Cardiomyopathy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1664136739"/>
                  </a:ext>
                </a:extLst>
              </a:tr>
              <a:tr h="500154">
                <a:tc>
                  <a:txBody>
                    <a:bodyPr/>
                    <a:lstStyle/>
                    <a:p>
                      <a:pPr marL="0" marR="0">
                        <a:spcBef>
                          <a:spcPts val="0"/>
                        </a:spcBef>
                        <a:spcAft>
                          <a:spcPts val="0"/>
                        </a:spcAft>
                      </a:pPr>
                      <a:r>
                        <a:rPr lang="en-US" sz="700">
                          <a:effectLst/>
                        </a:rPr>
                        <a:t>GSD Type 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Liver GS/GYSL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Lower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Lethargy</a:t>
                      </a:r>
                    </a:p>
                    <a:p>
                      <a:pPr marL="0" marR="0">
                        <a:spcBef>
                          <a:spcPts val="0"/>
                        </a:spcBef>
                        <a:spcAft>
                          <a:spcPts val="0"/>
                        </a:spcAft>
                      </a:pPr>
                      <a:r>
                        <a:rPr lang="en-US" sz="700">
                          <a:effectLst/>
                        </a:rPr>
                        <a:t>Mental confusion, attention</a:t>
                      </a:r>
                    </a:p>
                    <a:p>
                      <a:pPr marL="0" marR="0">
                        <a:spcBef>
                          <a:spcPts val="0"/>
                        </a:spcBef>
                        <a:spcAft>
                          <a:spcPts val="0"/>
                        </a:spcAft>
                      </a:pPr>
                      <a:r>
                        <a:rPr lang="en-US" sz="700">
                          <a:effectLst/>
                        </a:rPr>
                        <a:t>Growth delay</a:t>
                      </a:r>
                    </a:p>
                    <a:p>
                      <a:pPr marL="0" marR="0">
                        <a:spcBef>
                          <a:spcPts val="0"/>
                        </a:spcBef>
                        <a:spcAft>
                          <a:spcPts val="0"/>
                        </a:spcAft>
                      </a:pPr>
                      <a:r>
                        <a:rPr lang="en-US" sz="700">
                          <a:effectLst/>
                        </a:rPr>
                        <a:t>Fasting hypoglycemia</a:t>
                      </a:r>
                    </a:p>
                    <a:p>
                      <a:pPr marL="0" marR="0">
                        <a:spcBef>
                          <a:spcPts val="0"/>
                        </a:spcBef>
                        <a:spcAft>
                          <a:spcPts val="0"/>
                        </a:spcAft>
                      </a:pPr>
                      <a:r>
                        <a:rPr lang="en-US" sz="700">
                          <a:effectLst/>
                        </a:rPr>
                        <a:t>Elevated fasting ketones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1890525348"/>
                  </a:ext>
                </a:extLst>
              </a:tr>
              <a:tr h="400123">
                <a:tc>
                  <a:txBody>
                    <a:bodyPr/>
                    <a:lstStyle/>
                    <a:p>
                      <a:pPr marL="0" marR="0">
                        <a:spcBef>
                          <a:spcPts val="0"/>
                        </a:spcBef>
                        <a:spcAft>
                          <a:spcPts val="0"/>
                        </a:spcAft>
                      </a:pPr>
                      <a:r>
                        <a:rPr lang="en-US" sz="700">
                          <a:effectLst/>
                        </a:rPr>
                        <a:t>Cori’s Disease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AGL/AGL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 (more branched)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Hepatomegaly</a:t>
                      </a:r>
                    </a:p>
                    <a:p>
                      <a:pPr marL="0" marR="0">
                        <a:spcBef>
                          <a:spcPts val="0"/>
                        </a:spcBef>
                        <a:spcAft>
                          <a:spcPts val="0"/>
                        </a:spcAft>
                      </a:pPr>
                      <a:r>
                        <a:rPr lang="en-US" sz="700">
                          <a:effectLst/>
                        </a:rPr>
                        <a:t>Cardiomopathy</a:t>
                      </a:r>
                    </a:p>
                    <a:p>
                      <a:pPr marL="0" marR="0">
                        <a:spcBef>
                          <a:spcPts val="0"/>
                        </a:spcBef>
                        <a:spcAft>
                          <a:spcPts val="0"/>
                        </a:spcAft>
                      </a:pPr>
                      <a:r>
                        <a:rPr lang="en-US" sz="700">
                          <a:effectLst/>
                        </a:rPr>
                        <a:t>Hypoglycemia</a:t>
                      </a:r>
                    </a:p>
                    <a:p>
                      <a:pPr marL="0" marR="0">
                        <a:spcBef>
                          <a:spcPts val="0"/>
                        </a:spcBef>
                        <a:spcAft>
                          <a:spcPts val="0"/>
                        </a:spcAft>
                      </a:pPr>
                      <a:r>
                        <a:rPr lang="en-US" sz="700">
                          <a:effectLst/>
                        </a:rPr>
                        <a:t>Failure to thrive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2165308326"/>
                  </a:ext>
                </a:extLst>
              </a:tr>
              <a:tr h="375115">
                <a:tc>
                  <a:txBody>
                    <a:bodyPr/>
                    <a:lstStyle/>
                    <a:p>
                      <a:pPr marL="0" marR="0">
                        <a:spcBef>
                          <a:spcPts val="0"/>
                        </a:spcBef>
                        <a:spcAft>
                          <a:spcPts val="0"/>
                        </a:spcAft>
                      </a:pPr>
                      <a:r>
                        <a:rPr lang="en-US" sz="700">
                          <a:effectLst/>
                        </a:rPr>
                        <a:t>Anderson’s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Branching Enzyme/GBE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 (less branched)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Muscle wasting</a:t>
                      </a:r>
                    </a:p>
                    <a:p>
                      <a:pPr marL="0" marR="0">
                        <a:spcBef>
                          <a:spcPts val="0"/>
                        </a:spcBef>
                        <a:spcAft>
                          <a:spcPts val="0"/>
                        </a:spcAft>
                      </a:pPr>
                      <a:r>
                        <a:rPr lang="en-US" sz="700">
                          <a:effectLst/>
                        </a:rPr>
                        <a:t>Cardiomyopathy</a:t>
                      </a:r>
                    </a:p>
                    <a:p>
                      <a:pPr marL="0" marR="0">
                        <a:spcBef>
                          <a:spcPts val="0"/>
                        </a:spcBef>
                        <a:spcAft>
                          <a:spcPts val="0"/>
                        </a:spcAft>
                      </a:pPr>
                      <a:r>
                        <a:rPr lang="en-US" sz="700">
                          <a:effectLst/>
                        </a:rPr>
                        <a:t>Hepatomegaly/Liver Failure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3151445975"/>
                  </a:ext>
                </a:extLst>
              </a:tr>
              <a:tr h="500154">
                <a:tc>
                  <a:txBody>
                    <a:bodyPr/>
                    <a:lstStyle/>
                    <a:p>
                      <a:pPr marL="0" marR="0">
                        <a:spcBef>
                          <a:spcPts val="0"/>
                        </a:spcBef>
                        <a:spcAft>
                          <a:spcPts val="0"/>
                        </a:spcAft>
                      </a:pPr>
                      <a:r>
                        <a:rPr lang="en-US" sz="700">
                          <a:effectLst/>
                        </a:rPr>
                        <a:t>McArdle’s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Muscle Phosphorylase/PYGM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 in Muscle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Weakness after starting exercise but tolerance after 8-10 minutes (second wind)</a:t>
                      </a:r>
                    </a:p>
                    <a:p>
                      <a:pPr marL="0" marR="0">
                        <a:spcBef>
                          <a:spcPts val="0"/>
                        </a:spcBef>
                        <a:spcAft>
                          <a:spcPts val="0"/>
                        </a:spcAft>
                      </a:pPr>
                      <a:r>
                        <a:rPr lang="en-US" sz="700">
                          <a:effectLst/>
                        </a:rPr>
                        <a:t>Muscle pain/cramping</a:t>
                      </a:r>
                    </a:p>
                    <a:p>
                      <a:pPr marL="0" marR="0">
                        <a:spcBef>
                          <a:spcPts val="0"/>
                        </a:spcBef>
                        <a:spcAft>
                          <a:spcPts val="0"/>
                        </a:spcAft>
                      </a:pPr>
                      <a:r>
                        <a:rPr lang="en-US" sz="700">
                          <a:effectLst/>
                        </a:rPr>
                        <a:t>Muscle breakdown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2498027071"/>
                  </a:ext>
                </a:extLst>
              </a:tr>
              <a:tr h="500154">
                <a:tc>
                  <a:txBody>
                    <a:bodyPr/>
                    <a:lstStyle/>
                    <a:p>
                      <a:pPr marL="0" marR="0">
                        <a:spcBef>
                          <a:spcPts val="0"/>
                        </a:spcBef>
                        <a:spcAft>
                          <a:spcPts val="0"/>
                        </a:spcAft>
                      </a:pPr>
                      <a:r>
                        <a:rPr lang="en-US" sz="700">
                          <a:effectLst/>
                        </a:rPr>
                        <a:t>Hers’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Liver Phosphorylase/PYGL</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 in Liver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Developmental delay</a:t>
                      </a:r>
                    </a:p>
                    <a:p>
                      <a:pPr marL="0" marR="0">
                        <a:spcBef>
                          <a:spcPts val="0"/>
                        </a:spcBef>
                        <a:spcAft>
                          <a:spcPts val="0"/>
                        </a:spcAft>
                      </a:pPr>
                      <a:r>
                        <a:rPr lang="en-US" sz="700">
                          <a:effectLst/>
                        </a:rPr>
                        <a:t>Hepatomegaly</a:t>
                      </a:r>
                    </a:p>
                    <a:p>
                      <a:pPr marL="0" marR="0">
                        <a:spcBef>
                          <a:spcPts val="0"/>
                        </a:spcBef>
                        <a:spcAft>
                          <a:spcPts val="0"/>
                        </a:spcAft>
                      </a:pPr>
                      <a:r>
                        <a:rPr lang="en-US" sz="700">
                          <a:effectLst/>
                        </a:rPr>
                        <a:t>Hypoglycemia</a:t>
                      </a:r>
                    </a:p>
                    <a:p>
                      <a:pPr marL="0" marR="0">
                        <a:spcBef>
                          <a:spcPts val="0"/>
                        </a:spcBef>
                        <a:spcAft>
                          <a:spcPts val="0"/>
                        </a:spcAft>
                      </a:pPr>
                      <a:r>
                        <a:rPr lang="en-US" sz="700">
                          <a:effectLst/>
                        </a:rPr>
                        <a:t>Hyperketosis</a:t>
                      </a:r>
                    </a:p>
                    <a:p>
                      <a:pPr marL="0" marR="0">
                        <a:spcBef>
                          <a:spcPts val="0"/>
                        </a:spcBef>
                        <a:spcAft>
                          <a:spcPts val="0"/>
                        </a:spcAft>
                      </a:pPr>
                      <a:r>
                        <a:rPr lang="en-US" sz="700">
                          <a:effectLst/>
                        </a:rPr>
                        <a:t>Hyperlipidemia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2901070914"/>
                  </a:ext>
                </a:extLst>
              </a:tr>
              <a:tr h="500154">
                <a:tc>
                  <a:txBody>
                    <a:bodyPr/>
                    <a:lstStyle/>
                    <a:p>
                      <a:pPr marL="0" marR="0">
                        <a:spcBef>
                          <a:spcPts val="0"/>
                        </a:spcBef>
                        <a:spcAft>
                          <a:spcPts val="0"/>
                        </a:spcAft>
                      </a:pPr>
                      <a:r>
                        <a:rPr lang="en-US" sz="700">
                          <a:effectLst/>
                        </a:rPr>
                        <a:t>GSD IX</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Phosphorylase Kinase/</a:t>
                      </a:r>
                    </a:p>
                    <a:p>
                      <a:pPr marL="0" marR="0">
                        <a:spcBef>
                          <a:spcPts val="0"/>
                        </a:spcBef>
                        <a:spcAft>
                          <a:spcPts val="0"/>
                        </a:spcAft>
                      </a:pPr>
                      <a:r>
                        <a:rPr lang="en-US" sz="700">
                          <a:effectLst/>
                        </a:rPr>
                        <a:t>PHKA1/2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a:effectLst/>
                        </a:rPr>
                        <a:t>Higher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tc>
                  <a:txBody>
                    <a:bodyPr/>
                    <a:lstStyle/>
                    <a:p>
                      <a:pPr marL="0" marR="0">
                        <a:spcBef>
                          <a:spcPts val="0"/>
                        </a:spcBef>
                        <a:spcAft>
                          <a:spcPts val="0"/>
                        </a:spcAft>
                      </a:pPr>
                      <a:r>
                        <a:rPr lang="en-US" sz="700" dirty="0">
                          <a:effectLst/>
                        </a:rPr>
                        <a:t>Developmental delay</a:t>
                      </a:r>
                    </a:p>
                    <a:p>
                      <a:pPr marL="0" marR="0">
                        <a:spcBef>
                          <a:spcPts val="0"/>
                        </a:spcBef>
                        <a:spcAft>
                          <a:spcPts val="0"/>
                        </a:spcAft>
                      </a:pPr>
                      <a:r>
                        <a:rPr lang="en-US" sz="700" dirty="0">
                          <a:effectLst/>
                        </a:rPr>
                        <a:t>Delayed motor development</a:t>
                      </a:r>
                    </a:p>
                    <a:p>
                      <a:pPr marL="0" marR="0">
                        <a:spcBef>
                          <a:spcPts val="0"/>
                        </a:spcBef>
                        <a:spcAft>
                          <a:spcPts val="0"/>
                        </a:spcAft>
                      </a:pPr>
                      <a:r>
                        <a:rPr lang="en-US" sz="700" dirty="0">
                          <a:effectLst/>
                        </a:rPr>
                        <a:t>Hepatomegaly</a:t>
                      </a:r>
                    </a:p>
                    <a:p>
                      <a:pPr marL="0" marR="0">
                        <a:spcBef>
                          <a:spcPts val="0"/>
                        </a:spcBef>
                        <a:spcAft>
                          <a:spcPts val="0"/>
                        </a:spcAft>
                      </a:pPr>
                      <a:r>
                        <a:rPr lang="en-US" sz="700" dirty="0">
                          <a:effectLst/>
                        </a:rPr>
                        <a:t>Hypoglycemia</a:t>
                      </a:r>
                    </a:p>
                    <a:p>
                      <a:pPr marL="0" marR="0">
                        <a:spcBef>
                          <a:spcPts val="0"/>
                        </a:spcBef>
                        <a:spcAft>
                          <a:spcPts val="0"/>
                        </a:spcAft>
                      </a:pPr>
                      <a:r>
                        <a:rPr lang="en-US" sz="700" dirty="0" err="1">
                          <a:effectLst/>
                        </a:rPr>
                        <a:t>Hyperketosis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37512" marR="37512" marT="0" marB="0"/>
                </a:tc>
                <a:extLst>
                  <a:ext uri="{0D108BD9-81ED-4DB2-BD59-A6C34878D82A}">
                    <a16:rowId xmlns:a16="http://schemas.microsoft.com/office/drawing/2014/main" val="3916249464"/>
                  </a:ext>
                </a:extLst>
              </a:tr>
            </a:tbl>
          </a:graphicData>
        </a:graphic>
      </p:graphicFrame>
    </p:spTree>
    <p:extLst>
      <p:ext uri="{BB962C8B-B14F-4D97-AF65-F5344CB8AC3E}">
        <p14:creationId xmlns:p14="http://schemas.microsoft.com/office/powerpoint/2010/main" val="2398804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Regulation of </a:t>
            </a:r>
            <a:r>
              <a:rPr lang="en-US" dirty="0" err="1"/>
              <a:t>Glycogenolysis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5093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Glycogen Phosphorylase Releases Most Glucose Molecules</a:t>
            </a:r>
          </a:p>
        </p:txBody>
      </p:sp>
      <p:pic>
        <p:nvPicPr>
          <p:cNvPr id="4" name="Picture 2" descr="D:\Arun-Backup\project\Ferrier\Image_Bank\image_bank\images\jpg\figure_11.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2133600"/>
            <a:ext cx="247650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509385" y="2475260"/>
            <a:ext cx="4257675" cy="3539430"/>
          </a:xfrm>
          <a:prstGeom prst="rect">
            <a:avLst/>
          </a:prstGeom>
          <a:noFill/>
        </p:spPr>
        <p:txBody>
          <a:bodyPr wrap="square" rtlCol="0">
            <a:spAutoFit/>
          </a:bodyPr>
          <a:lstStyle/>
          <a:p>
            <a:r>
              <a:rPr lang="en-US" sz="2800" dirty="0"/>
              <a:t>Note that muscle and liver have different isoforms of glycogen phosphorylase and therefore can be regulated differently.</a:t>
            </a:r>
          </a:p>
          <a:p>
            <a:endParaRPr lang="en-US" sz="2800" dirty="0"/>
          </a:p>
          <a:p>
            <a:r>
              <a:rPr lang="en-US" sz="2800" dirty="0"/>
              <a:t>Why are these differences advantageous?</a:t>
            </a:r>
          </a:p>
        </p:txBody>
      </p:sp>
    </p:spTree>
    <p:extLst>
      <p:ext uri="{BB962C8B-B14F-4D97-AF65-F5344CB8AC3E}">
        <p14:creationId xmlns:p14="http://schemas.microsoft.com/office/powerpoint/2010/main" val="16120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sp>
        <p:nvSpPr>
          <p:cNvPr id="3" name="Content Placeholder 2"/>
          <p:cNvSpPr>
            <a:spLocks noGrp="1"/>
          </p:cNvSpPr>
          <p:nvPr>
            <p:ph idx="1"/>
          </p:nvPr>
        </p:nvSpPr>
        <p:spPr/>
        <p:txBody>
          <a:bodyPr/>
          <a:lstStyle/>
          <a:p>
            <a:pPr marL="0" indent="0">
              <a:buNone/>
            </a:pPr>
            <a:r>
              <a:rPr lang="en-US" dirty="0"/>
              <a:t>What process is the breakdown of glycogen to glucose in the cell?</a:t>
            </a:r>
          </a:p>
          <a:p>
            <a:pPr marL="514350" indent="-514350">
              <a:buFont typeface="+mj-lt"/>
              <a:buAutoNum type="alphaUcPeriod"/>
            </a:pPr>
            <a:r>
              <a:rPr lang="en-US" dirty="0"/>
              <a:t>Glycogenesis</a:t>
            </a:r>
          </a:p>
          <a:p>
            <a:pPr marL="514350" indent="-514350">
              <a:buFont typeface="+mj-lt"/>
              <a:buAutoNum type="alphaUcPeriod"/>
            </a:pPr>
            <a:r>
              <a:rPr lang="en-US" dirty="0" err="1"/>
              <a:t>Glycogenolysis</a:t>
            </a:r>
            <a:endParaRPr lang="en-US" dirty="0"/>
          </a:p>
          <a:p>
            <a:pPr marL="514350" indent="-514350">
              <a:buFont typeface="+mj-lt"/>
              <a:buAutoNum type="alphaUcPeriod"/>
            </a:pPr>
            <a:r>
              <a:rPr lang="en-US" dirty="0"/>
              <a:t>Glycolysis</a:t>
            </a:r>
          </a:p>
          <a:p>
            <a:pPr marL="514350" indent="-514350">
              <a:buFont typeface="+mj-lt"/>
              <a:buAutoNum type="alphaUcPeriod"/>
            </a:pPr>
            <a:r>
              <a:rPr lang="en-US" dirty="0"/>
              <a:t>Gluconeogenesis</a:t>
            </a:r>
          </a:p>
        </p:txBody>
      </p:sp>
    </p:spTree>
    <p:extLst>
      <p:ext uri="{BB962C8B-B14F-4D97-AF65-F5344CB8AC3E}">
        <p14:creationId xmlns:p14="http://schemas.microsoft.com/office/powerpoint/2010/main" val="152322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Glucagon and Epinephrine</a:t>
            </a:r>
          </a:p>
        </p:txBody>
      </p:sp>
      <p:sp>
        <p:nvSpPr>
          <p:cNvPr id="3" name="Text Placeholder 2"/>
          <p:cNvSpPr>
            <a:spLocks noGrp="1"/>
          </p:cNvSpPr>
          <p:nvPr>
            <p:ph type="body" idx="1"/>
          </p:nvPr>
        </p:nvSpPr>
        <p:spPr/>
        <p:txBody>
          <a:bodyPr/>
          <a:lstStyle/>
          <a:p>
            <a:r>
              <a:rPr lang="en-US" dirty="0"/>
              <a:t>Quick review</a:t>
            </a:r>
          </a:p>
        </p:txBody>
      </p:sp>
    </p:spTree>
    <p:extLst>
      <p:ext uri="{BB962C8B-B14F-4D97-AF65-F5344CB8AC3E}">
        <p14:creationId xmlns:p14="http://schemas.microsoft.com/office/powerpoint/2010/main" val="1345554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Physiology of Glucagon vs Adrenaline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631" y="2026920"/>
            <a:ext cx="4120896" cy="37978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718" y="2026920"/>
            <a:ext cx="4120896" cy="3797808"/>
          </a:xfrm>
          <a:prstGeom prst="rect">
            <a:avLst/>
          </a:prstGeom>
        </p:spPr>
      </p:pic>
      <p:sp>
        <p:nvSpPr>
          <p:cNvPr id="7" name="TextBox 6"/>
          <p:cNvSpPr txBox="1"/>
          <p:nvPr/>
        </p:nvSpPr>
        <p:spPr>
          <a:xfrm>
            <a:off x="3275555" y="1842254"/>
            <a:ext cx="1063048" cy="369332"/>
          </a:xfrm>
          <a:prstGeom prst="rect">
            <a:avLst/>
          </a:prstGeom>
          <a:noFill/>
        </p:spPr>
        <p:txBody>
          <a:bodyPr wrap="none" rtlCol="0">
            <a:spAutoFit/>
          </a:bodyPr>
          <a:lstStyle/>
          <a:p>
            <a:r>
              <a:rPr lang="en-US" dirty="0"/>
              <a:t>Glucagon</a:t>
            </a:r>
          </a:p>
        </p:txBody>
      </p:sp>
      <p:sp>
        <p:nvSpPr>
          <p:cNvPr id="8" name="TextBox 7"/>
          <p:cNvSpPr txBox="1"/>
          <p:nvPr/>
        </p:nvSpPr>
        <p:spPr>
          <a:xfrm>
            <a:off x="8159767" y="1842254"/>
            <a:ext cx="1322798" cy="369332"/>
          </a:xfrm>
          <a:prstGeom prst="rect">
            <a:avLst/>
          </a:prstGeom>
          <a:noFill/>
        </p:spPr>
        <p:txBody>
          <a:bodyPr wrap="none" rtlCol="0">
            <a:spAutoFit/>
          </a:bodyPr>
          <a:lstStyle/>
          <a:p>
            <a:r>
              <a:rPr lang="en-US"/>
              <a:t>Epinephrine</a:t>
            </a:r>
          </a:p>
        </p:txBody>
      </p:sp>
      <p:sp>
        <p:nvSpPr>
          <p:cNvPr id="9" name="TextBox 8"/>
          <p:cNvSpPr txBox="1"/>
          <p:nvPr/>
        </p:nvSpPr>
        <p:spPr>
          <a:xfrm>
            <a:off x="2771507" y="6160960"/>
            <a:ext cx="2071144" cy="369332"/>
          </a:xfrm>
          <a:prstGeom prst="rect">
            <a:avLst/>
          </a:prstGeom>
          <a:noFill/>
        </p:spPr>
        <p:txBody>
          <a:bodyPr wrap="none" rtlCol="0">
            <a:spAutoFit/>
          </a:bodyPr>
          <a:lstStyle/>
          <a:p>
            <a:r>
              <a:rPr lang="en-US" dirty="0"/>
              <a:t>Raise Blood Glucose</a:t>
            </a:r>
          </a:p>
        </p:txBody>
      </p:sp>
      <p:sp>
        <p:nvSpPr>
          <p:cNvPr id="10" name="TextBox 9"/>
          <p:cNvSpPr txBox="1"/>
          <p:nvPr/>
        </p:nvSpPr>
        <p:spPr>
          <a:xfrm>
            <a:off x="7486762" y="6160960"/>
            <a:ext cx="2668808" cy="369332"/>
          </a:xfrm>
          <a:prstGeom prst="rect">
            <a:avLst/>
          </a:prstGeom>
          <a:noFill/>
        </p:spPr>
        <p:txBody>
          <a:bodyPr wrap="none" rtlCol="0">
            <a:spAutoFit/>
          </a:bodyPr>
          <a:lstStyle/>
          <a:p>
            <a:r>
              <a:rPr lang="en-US"/>
              <a:t>Provide Glucose to Muscle</a:t>
            </a:r>
          </a:p>
        </p:txBody>
      </p:sp>
    </p:spTree>
    <p:extLst>
      <p:ext uri="{BB962C8B-B14F-4D97-AF65-F5344CB8AC3E}">
        <p14:creationId xmlns:p14="http://schemas.microsoft.com/office/powerpoint/2010/main" val="1735712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Adrenergic Signaling Effects on Glucose/Glycogen</a:t>
            </a:r>
          </a:p>
        </p:txBody>
      </p:sp>
      <p:sp>
        <p:nvSpPr>
          <p:cNvPr id="3" name="Text Placeholder 2"/>
          <p:cNvSpPr>
            <a:spLocks noGrp="1"/>
          </p:cNvSpPr>
          <p:nvPr>
            <p:ph type="body" idx="1"/>
          </p:nvPr>
        </p:nvSpPr>
        <p:spPr/>
        <p:txBody>
          <a:bodyPr/>
          <a:lstStyle/>
          <a:p>
            <a:r>
              <a:rPr lang="en-US" dirty="0"/>
              <a:t>Glucagon</a:t>
            </a:r>
          </a:p>
        </p:txBody>
      </p:sp>
      <p:sp>
        <p:nvSpPr>
          <p:cNvPr id="4" name="Content Placeholder 3"/>
          <p:cNvSpPr>
            <a:spLocks noGrp="1"/>
          </p:cNvSpPr>
          <p:nvPr>
            <p:ph sz="half" idx="2"/>
          </p:nvPr>
        </p:nvSpPr>
        <p:spPr/>
        <p:txBody>
          <a:bodyPr>
            <a:normAutofit/>
          </a:bodyPr>
          <a:lstStyle/>
          <a:p>
            <a:r>
              <a:rPr lang="en-US" sz="2600" dirty="0"/>
              <a:t>Liver</a:t>
            </a:r>
          </a:p>
          <a:p>
            <a:pPr lvl="1"/>
            <a:r>
              <a:rPr lang="en-US" sz="2200" dirty="0"/>
              <a:t>Blocks glycolysis (PFK2/PK)</a:t>
            </a:r>
          </a:p>
          <a:p>
            <a:pPr lvl="1"/>
            <a:r>
              <a:rPr lang="en-US" sz="2200" dirty="0"/>
              <a:t>Stimulates gluconeogenesis (</a:t>
            </a:r>
            <a:r>
              <a:rPr lang="en-US" sz="2200" dirty="0" err="1"/>
              <a:t>FBPase</a:t>
            </a:r>
            <a:r>
              <a:rPr lang="en-US" sz="2200" dirty="0"/>
              <a:t>)</a:t>
            </a:r>
          </a:p>
          <a:p>
            <a:pPr lvl="1"/>
            <a:r>
              <a:rPr lang="en-US" sz="2200" dirty="0"/>
              <a:t>Blocks glycogenesis (GS/</a:t>
            </a:r>
            <a:r>
              <a:rPr lang="en-US" sz="2200" dirty="0" err="1"/>
              <a:t>PhA</a:t>
            </a:r>
            <a:r>
              <a:rPr lang="en-US" sz="2200" dirty="0"/>
              <a:t>)</a:t>
            </a:r>
          </a:p>
          <a:p>
            <a:pPr lvl="1"/>
            <a:r>
              <a:rPr lang="en-US" sz="2200" dirty="0"/>
              <a:t>Stimulates </a:t>
            </a:r>
            <a:r>
              <a:rPr lang="en-US" sz="2200" dirty="0" err="1"/>
              <a:t>glycogenolysis</a:t>
            </a:r>
            <a:r>
              <a:rPr lang="en-US" sz="2200" dirty="0"/>
              <a:t> (GS/</a:t>
            </a:r>
            <a:r>
              <a:rPr lang="en-US" sz="2200" dirty="0" err="1"/>
              <a:t>PhA</a:t>
            </a:r>
            <a:r>
              <a:rPr lang="en-US" sz="2200" dirty="0"/>
              <a:t>)</a:t>
            </a:r>
          </a:p>
          <a:p>
            <a:r>
              <a:rPr lang="en-US" sz="2600" dirty="0"/>
              <a:t>Muscle/Fat</a:t>
            </a:r>
          </a:p>
          <a:p>
            <a:pPr lvl="1"/>
            <a:r>
              <a:rPr lang="en-US" sz="2000" dirty="0">
                <a:solidFill>
                  <a:srgbClr val="FF0000"/>
                </a:solidFill>
              </a:rPr>
              <a:t>Very little effect on anything almost no Glucagon receptors</a:t>
            </a:r>
          </a:p>
        </p:txBody>
      </p:sp>
      <p:sp>
        <p:nvSpPr>
          <p:cNvPr id="5" name="Text Placeholder 4"/>
          <p:cNvSpPr>
            <a:spLocks noGrp="1"/>
          </p:cNvSpPr>
          <p:nvPr>
            <p:ph type="body" sz="quarter" idx="3"/>
          </p:nvPr>
        </p:nvSpPr>
        <p:spPr/>
        <p:txBody>
          <a:bodyPr/>
          <a:lstStyle/>
          <a:p>
            <a:r>
              <a:rPr lang="en-US" dirty="0"/>
              <a:t>Epinephrine</a:t>
            </a:r>
          </a:p>
        </p:txBody>
      </p:sp>
      <p:sp>
        <p:nvSpPr>
          <p:cNvPr id="6" name="Content Placeholder 5"/>
          <p:cNvSpPr>
            <a:spLocks noGrp="1"/>
          </p:cNvSpPr>
          <p:nvPr>
            <p:ph sz="quarter" idx="4"/>
          </p:nvPr>
        </p:nvSpPr>
        <p:spPr>
          <a:xfrm>
            <a:off x="6172200" y="2693758"/>
            <a:ext cx="5183188" cy="3684588"/>
          </a:xfrm>
        </p:spPr>
        <p:txBody>
          <a:bodyPr>
            <a:normAutofit fontScale="92500" lnSpcReduction="10000"/>
          </a:bodyPr>
          <a:lstStyle/>
          <a:p>
            <a:r>
              <a:rPr lang="en-US" dirty="0"/>
              <a:t>Liver</a:t>
            </a:r>
          </a:p>
          <a:p>
            <a:pPr lvl="1"/>
            <a:r>
              <a:rPr lang="en-US" dirty="0"/>
              <a:t>Blocks glycolysis (PFK2/PK)</a:t>
            </a:r>
          </a:p>
          <a:p>
            <a:pPr lvl="1"/>
            <a:r>
              <a:rPr lang="en-US" dirty="0"/>
              <a:t>Stimulates gluconeogenesis (</a:t>
            </a:r>
            <a:r>
              <a:rPr lang="en-US" dirty="0" err="1"/>
              <a:t>FBPase</a:t>
            </a:r>
            <a:r>
              <a:rPr lang="en-US" dirty="0"/>
              <a:t>)</a:t>
            </a:r>
          </a:p>
          <a:p>
            <a:pPr lvl="1"/>
            <a:r>
              <a:rPr lang="en-US" dirty="0"/>
              <a:t>Blocks glycogenesis (GS/</a:t>
            </a:r>
            <a:r>
              <a:rPr lang="en-US" dirty="0" err="1"/>
              <a:t>PhA</a:t>
            </a:r>
            <a:r>
              <a:rPr lang="en-US" dirty="0"/>
              <a:t>)</a:t>
            </a:r>
          </a:p>
          <a:p>
            <a:pPr lvl="1"/>
            <a:r>
              <a:rPr lang="en-US" dirty="0"/>
              <a:t>Stimulates </a:t>
            </a:r>
            <a:r>
              <a:rPr lang="en-US" dirty="0" err="1"/>
              <a:t>glycogenolysis</a:t>
            </a:r>
            <a:r>
              <a:rPr lang="en-US" dirty="0"/>
              <a:t> (GS/</a:t>
            </a:r>
            <a:r>
              <a:rPr lang="en-US" dirty="0" err="1"/>
              <a:t>PhA</a:t>
            </a:r>
            <a:r>
              <a:rPr lang="en-US" dirty="0"/>
              <a:t>)</a:t>
            </a:r>
          </a:p>
          <a:p>
            <a:r>
              <a:rPr lang="en-US" dirty="0"/>
              <a:t>Muscle/Fat</a:t>
            </a:r>
          </a:p>
          <a:p>
            <a:pPr lvl="1"/>
            <a:r>
              <a:rPr lang="en-US">
                <a:solidFill>
                  <a:srgbClr val="FF0000"/>
                </a:solidFill>
              </a:rPr>
              <a:t>Positive effect </a:t>
            </a:r>
            <a:r>
              <a:rPr lang="en-US" dirty="0">
                <a:solidFill>
                  <a:srgbClr val="FF0000"/>
                </a:solidFill>
              </a:rPr>
              <a:t>on glycolysis</a:t>
            </a:r>
          </a:p>
          <a:p>
            <a:pPr lvl="1"/>
            <a:r>
              <a:rPr lang="en-US" dirty="0">
                <a:solidFill>
                  <a:srgbClr val="FF0000"/>
                </a:solidFill>
              </a:rPr>
              <a:t>No appreciable gluconeogenesis</a:t>
            </a:r>
          </a:p>
          <a:p>
            <a:pPr lvl="1"/>
            <a:r>
              <a:rPr lang="en-US" dirty="0">
                <a:solidFill>
                  <a:srgbClr val="FF0000"/>
                </a:solidFill>
              </a:rPr>
              <a:t>Blocks glycogenesis (GS/</a:t>
            </a:r>
            <a:r>
              <a:rPr lang="en-US" dirty="0" err="1">
                <a:solidFill>
                  <a:srgbClr val="FF0000"/>
                </a:solidFill>
              </a:rPr>
              <a:t>PhA</a:t>
            </a:r>
            <a:r>
              <a:rPr lang="en-US" dirty="0">
                <a:solidFill>
                  <a:srgbClr val="FF0000"/>
                </a:solidFill>
              </a:rPr>
              <a:t>)</a:t>
            </a:r>
          </a:p>
          <a:p>
            <a:pPr lvl="1"/>
            <a:r>
              <a:rPr lang="en-US" dirty="0">
                <a:solidFill>
                  <a:srgbClr val="FF0000"/>
                </a:solidFill>
              </a:rPr>
              <a:t>Stimulates </a:t>
            </a:r>
            <a:r>
              <a:rPr lang="en-US" dirty="0" err="1">
                <a:solidFill>
                  <a:srgbClr val="FF0000"/>
                </a:solidFill>
              </a:rPr>
              <a:t>glycogenolysis</a:t>
            </a:r>
            <a:r>
              <a:rPr lang="en-US" dirty="0">
                <a:solidFill>
                  <a:srgbClr val="FF0000"/>
                </a:solidFill>
              </a:rPr>
              <a:t> (GS/</a:t>
            </a:r>
            <a:r>
              <a:rPr lang="en-US" dirty="0" err="1">
                <a:solidFill>
                  <a:srgbClr val="FF0000"/>
                </a:solidFill>
              </a:rPr>
              <a:t>PhA</a:t>
            </a:r>
            <a:r>
              <a:rPr lang="en-US" dirty="0">
                <a:solidFill>
                  <a:srgbClr val="FF0000"/>
                </a:solidFill>
              </a:rPr>
              <a:t>)</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32424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Why does adrenaline not suppress glycolysis in muscle</a:t>
            </a:r>
          </a:p>
        </p:txBody>
      </p:sp>
      <p:sp>
        <p:nvSpPr>
          <p:cNvPr id="9" name="Content Placeholder 2"/>
          <p:cNvSpPr>
            <a:spLocks noGrp="1"/>
          </p:cNvSpPr>
          <p:nvPr>
            <p:ph idx="1"/>
          </p:nvPr>
        </p:nvSpPr>
        <p:spPr/>
        <p:txBody>
          <a:bodyPr/>
          <a:lstStyle/>
          <a:p>
            <a:pPr marL="514350" indent="-514350">
              <a:buFont typeface="+mj-lt"/>
              <a:buAutoNum type="alphaUcPeriod"/>
            </a:pPr>
            <a:r>
              <a:rPr lang="en-US" dirty="0"/>
              <a:t>Muscle doesn’t have PFK-2 activity</a:t>
            </a:r>
          </a:p>
          <a:p>
            <a:pPr marL="514350" indent="-514350">
              <a:buFont typeface="+mj-lt"/>
              <a:buAutoNum type="alphaUcPeriod"/>
            </a:pPr>
            <a:r>
              <a:rPr lang="en-US" dirty="0"/>
              <a:t>Adrenaline does not activate PKA in muscle</a:t>
            </a:r>
          </a:p>
          <a:p>
            <a:pPr marL="514350" indent="-514350">
              <a:buFont typeface="+mj-lt"/>
              <a:buAutoNum type="alphaUcPeriod"/>
            </a:pPr>
            <a:r>
              <a:rPr lang="en-US" dirty="0"/>
              <a:t>Muscle PK/PFK-2 can’t be phosphorylated by PKA</a:t>
            </a:r>
          </a:p>
          <a:p>
            <a:pPr marL="514350" indent="-514350">
              <a:buFont typeface="+mj-lt"/>
              <a:buAutoNum type="alphaUcPeriod"/>
            </a:pPr>
            <a:r>
              <a:rPr lang="en-US" dirty="0"/>
              <a:t> There are no Adrenaline receptors in muscle</a:t>
            </a:r>
          </a:p>
        </p:txBody>
      </p:sp>
    </p:spTree>
    <p:extLst>
      <p:ext uri="{BB962C8B-B14F-4D97-AF65-F5344CB8AC3E}">
        <p14:creationId xmlns:p14="http://schemas.microsoft.com/office/powerpoint/2010/main" val="65079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84" y="274638"/>
            <a:ext cx="9531684" cy="1143000"/>
          </a:xfrm>
        </p:spPr>
        <p:txBody>
          <a:bodyPr>
            <a:normAutofit fontScale="90000"/>
          </a:bodyPr>
          <a:lstStyle/>
          <a:p>
            <a:r>
              <a:rPr lang="en-US" dirty="0"/>
              <a:t>How does glucagon or adrenaline regulate </a:t>
            </a:r>
            <a:r>
              <a:rPr lang="en-US" dirty="0" err="1"/>
              <a:t>glycogenolysis</a:t>
            </a:r>
            <a:r>
              <a:rPr lang="en-US" dirty="0"/>
              <a:t>?</a:t>
            </a:r>
          </a:p>
        </p:txBody>
      </p:sp>
      <p:pic>
        <p:nvPicPr>
          <p:cNvPr id="4" name="Picture 3" descr="glycogen-synthesis-glucag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593" y="1484479"/>
            <a:ext cx="4950272" cy="4986421"/>
          </a:xfrm>
          <a:prstGeom prst="rect">
            <a:avLst/>
          </a:prstGeom>
        </p:spPr>
      </p:pic>
    </p:spTree>
    <p:extLst>
      <p:ext uri="{BB962C8B-B14F-4D97-AF65-F5344CB8AC3E}">
        <p14:creationId xmlns:p14="http://schemas.microsoft.com/office/powerpoint/2010/main" val="1585738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Defects in glycogen phosphorylase</a:t>
            </a:r>
          </a:p>
        </p:txBody>
      </p:sp>
      <p:sp>
        <p:nvSpPr>
          <p:cNvPr id="4" name="Text Placeholder 3"/>
          <p:cNvSpPr>
            <a:spLocks noGrp="1"/>
          </p:cNvSpPr>
          <p:nvPr>
            <p:ph type="body" idx="1"/>
          </p:nvPr>
        </p:nvSpPr>
        <p:spPr/>
        <p:txBody>
          <a:bodyPr/>
          <a:lstStyle/>
          <a:p>
            <a:r>
              <a:rPr lang="en-US" dirty="0"/>
              <a:t>Muscle phosphorylase</a:t>
            </a:r>
          </a:p>
        </p:txBody>
      </p:sp>
      <p:sp>
        <p:nvSpPr>
          <p:cNvPr id="5" name="Content Placeholder 4"/>
          <p:cNvSpPr>
            <a:spLocks noGrp="1"/>
          </p:cNvSpPr>
          <p:nvPr>
            <p:ph sz="half" idx="2"/>
          </p:nvPr>
        </p:nvSpPr>
        <p:spPr/>
        <p:txBody>
          <a:bodyPr/>
          <a:lstStyle/>
          <a:p>
            <a:r>
              <a:rPr lang="en-US" dirty="0"/>
              <a:t>McArdle’s disease</a:t>
            </a:r>
          </a:p>
          <a:p>
            <a:r>
              <a:rPr lang="en-US" dirty="0"/>
              <a:t>Rhabdomyolysis</a:t>
            </a:r>
          </a:p>
          <a:p>
            <a:r>
              <a:rPr lang="en-US" dirty="0"/>
              <a:t>Second wind phenomena</a:t>
            </a:r>
          </a:p>
          <a:p>
            <a:r>
              <a:rPr lang="en-US" dirty="0"/>
              <a:t>Treated by high protein diets</a:t>
            </a:r>
          </a:p>
        </p:txBody>
      </p:sp>
      <p:sp>
        <p:nvSpPr>
          <p:cNvPr id="6" name="Text Placeholder 5"/>
          <p:cNvSpPr>
            <a:spLocks noGrp="1"/>
          </p:cNvSpPr>
          <p:nvPr>
            <p:ph type="body" sz="quarter" idx="3"/>
          </p:nvPr>
        </p:nvSpPr>
        <p:spPr/>
        <p:txBody>
          <a:bodyPr/>
          <a:lstStyle/>
          <a:p>
            <a:r>
              <a:rPr lang="en-US" dirty="0"/>
              <a:t>Liver phosphorylase</a:t>
            </a:r>
          </a:p>
        </p:txBody>
      </p:sp>
      <p:sp>
        <p:nvSpPr>
          <p:cNvPr id="7" name="Content Placeholder 6"/>
          <p:cNvSpPr>
            <a:spLocks noGrp="1"/>
          </p:cNvSpPr>
          <p:nvPr>
            <p:ph sz="quarter" idx="4"/>
          </p:nvPr>
        </p:nvSpPr>
        <p:spPr/>
        <p:txBody>
          <a:bodyPr/>
          <a:lstStyle/>
          <a:p>
            <a:r>
              <a:rPr lang="en-US" dirty="0"/>
              <a:t>Hers’ disease</a:t>
            </a:r>
          </a:p>
          <a:p>
            <a:r>
              <a:rPr lang="en-US" dirty="0"/>
              <a:t>Hypoglycemia</a:t>
            </a:r>
          </a:p>
          <a:p>
            <a:r>
              <a:rPr lang="en-US" dirty="0"/>
              <a:t>Hepatomegaly</a:t>
            </a:r>
          </a:p>
          <a:p>
            <a:r>
              <a:rPr lang="en-US" dirty="0"/>
              <a:t>Hyperlipidemia</a:t>
            </a:r>
          </a:p>
          <a:p>
            <a:r>
              <a:rPr lang="en-US" dirty="0"/>
              <a:t>Treated by avoiding fasting, or frequent dextrose/cornstarch feeding through the night</a:t>
            </a:r>
          </a:p>
        </p:txBody>
      </p:sp>
    </p:spTree>
    <p:extLst>
      <p:ext uri="{BB962C8B-B14F-4D97-AF65-F5344CB8AC3E}">
        <p14:creationId xmlns:p14="http://schemas.microsoft.com/office/powerpoint/2010/main" val="124018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15600" y="593367"/>
            <a:ext cx="11360800" cy="763600"/>
          </a:xfrm>
          <a:prstGeom prst="rect">
            <a:avLst/>
          </a:prstGeom>
        </p:spPr>
        <p:txBody>
          <a:bodyPr vert="horz" wrap="square" lIns="121900" tIns="121900" rIns="121900" bIns="121900" rtlCol="0" anchor="t" anchorCtr="0">
            <a:noAutofit/>
          </a:bodyPr>
          <a:lstStyle/>
          <a:p>
            <a:r>
              <a:rPr lang="en"/>
              <a:t>Muscle Glycogen Depletion During Exercise</a:t>
            </a:r>
          </a:p>
        </p:txBody>
      </p:sp>
      <p:pic>
        <p:nvPicPr>
          <p:cNvPr id="84" name="Shape 84"/>
          <p:cNvPicPr preferRelativeResize="0"/>
          <p:nvPr/>
        </p:nvPicPr>
        <p:blipFill>
          <a:blip r:embed="rId3">
            <a:alphaModFix/>
          </a:blip>
          <a:stretch>
            <a:fillRect/>
          </a:stretch>
        </p:blipFill>
        <p:spPr>
          <a:xfrm>
            <a:off x="1939901" y="1536634"/>
            <a:ext cx="8312207" cy="5321367"/>
          </a:xfrm>
          <a:prstGeom prst="rect">
            <a:avLst/>
          </a:prstGeom>
          <a:noFill/>
          <a:ln>
            <a:noFill/>
          </a:ln>
        </p:spPr>
      </p:pic>
    </p:spTree>
    <p:extLst>
      <p:ext uri="{BB962C8B-B14F-4D97-AF65-F5344CB8AC3E}">
        <p14:creationId xmlns:p14="http://schemas.microsoft.com/office/powerpoint/2010/main" val="67779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121900" tIns="121900" rIns="121900" bIns="121900" rtlCol="0" anchor="t" anchorCtr="0">
            <a:noAutofit/>
          </a:bodyPr>
          <a:lstStyle/>
          <a:p>
            <a:pPr algn="ctr"/>
            <a:r>
              <a:rPr lang="en" dirty="0"/>
              <a:t>Source of Energy During Exercise</a:t>
            </a:r>
          </a:p>
        </p:txBody>
      </p:sp>
      <p:sp>
        <p:nvSpPr>
          <p:cNvPr id="3" name="Content Placeholder 2">
            <a:extLst>
              <a:ext uri="{FF2B5EF4-FFF2-40B4-BE49-F238E27FC236}">
                <a16:creationId xmlns:a16="http://schemas.microsoft.com/office/drawing/2014/main" id="{B937DBD4-0609-FF4C-89C4-C0B7198855FE}"/>
              </a:ext>
            </a:extLst>
          </p:cNvPr>
          <p:cNvSpPr>
            <a:spLocks noGrp="1"/>
          </p:cNvSpPr>
          <p:nvPr>
            <p:ph idx="1"/>
          </p:nvPr>
        </p:nvSpPr>
        <p:spPr>
          <a:xfrm>
            <a:off x="6570922" y="1825625"/>
            <a:ext cx="4782878" cy="4351338"/>
          </a:xfrm>
        </p:spPr>
        <p:txBody>
          <a:bodyPr/>
          <a:lstStyle/>
          <a:p>
            <a:r>
              <a:rPr lang="en-US" dirty="0"/>
              <a:t>What signal do you think is driving glucose transport into muscle?</a:t>
            </a:r>
          </a:p>
          <a:p>
            <a:r>
              <a:rPr lang="en-US" dirty="0"/>
              <a:t>What signals do you think are breaking down glycogen</a:t>
            </a:r>
          </a:p>
          <a:p>
            <a:r>
              <a:rPr lang="en-US" dirty="0"/>
              <a:t>Why do you think fatty acids are not being used as much at high intensity?</a:t>
            </a:r>
          </a:p>
        </p:txBody>
      </p:sp>
      <p:pic>
        <p:nvPicPr>
          <p:cNvPr id="2" name="Picture 1">
            <a:extLst>
              <a:ext uri="{FF2B5EF4-FFF2-40B4-BE49-F238E27FC236}">
                <a16:creationId xmlns:a16="http://schemas.microsoft.com/office/drawing/2014/main" id="{29C66EEF-D462-1949-9599-C1DB671C6C7E}"/>
              </a:ext>
            </a:extLst>
          </p:cNvPr>
          <p:cNvPicPr>
            <a:picLocks noChangeAspect="1"/>
          </p:cNvPicPr>
          <p:nvPr/>
        </p:nvPicPr>
        <p:blipFill>
          <a:blip r:embed="rId3"/>
          <a:stretch>
            <a:fillRect/>
          </a:stretch>
        </p:blipFill>
        <p:spPr>
          <a:xfrm>
            <a:off x="1360967" y="1416527"/>
            <a:ext cx="4982395" cy="4381503"/>
          </a:xfrm>
          <a:prstGeom prst="rect">
            <a:avLst/>
          </a:prstGeom>
        </p:spPr>
      </p:pic>
      <p:sp>
        <p:nvSpPr>
          <p:cNvPr id="4" name="TextBox 3">
            <a:extLst>
              <a:ext uri="{FF2B5EF4-FFF2-40B4-BE49-F238E27FC236}">
                <a16:creationId xmlns:a16="http://schemas.microsoft.com/office/drawing/2014/main" id="{B027164A-B0D3-E847-AC32-EFB319DC3342}"/>
              </a:ext>
            </a:extLst>
          </p:cNvPr>
          <p:cNvSpPr txBox="1"/>
          <p:nvPr/>
        </p:nvSpPr>
        <p:spPr>
          <a:xfrm>
            <a:off x="1360967" y="5932967"/>
            <a:ext cx="9992833" cy="646331"/>
          </a:xfrm>
          <a:prstGeom prst="rect">
            <a:avLst/>
          </a:prstGeom>
          <a:noFill/>
        </p:spPr>
        <p:txBody>
          <a:bodyPr wrap="square" rtlCol="0">
            <a:spAutoFit/>
          </a:bodyPr>
          <a:lstStyle/>
          <a:p>
            <a:r>
              <a:rPr lang="en-US" dirty="0" err="1"/>
              <a:t>Romijn</a:t>
            </a:r>
            <a:r>
              <a:rPr lang="en-US" dirty="0"/>
              <a:t>, J. a </a:t>
            </a:r>
            <a:r>
              <a:rPr lang="en-US" i="1" dirty="0"/>
              <a:t>et al.</a:t>
            </a:r>
            <a:r>
              <a:rPr lang="en-US" dirty="0"/>
              <a:t> Regulation in relation of endogenous fat and carbohydrate to exercise intensity and duration metabolism. </a:t>
            </a:r>
            <a:r>
              <a:rPr lang="en-US" i="1" dirty="0"/>
              <a:t>Endocrinol </a:t>
            </a:r>
            <a:r>
              <a:rPr lang="en-US" i="1" dirty="0" err="1"/>
              <a:t>Metab</a:t>
            </a:r>
            <a:r>
              <a:rPr lang="en-US" dirty="0"/>
              <a:t> </a:t>
            </a:r>
            <a:r>
              <a:rPr lang="en-US" b="1" dirty="0"/>
              <a:t>28,</a:t>
            </a:r>
            <a:r>
              <a:rPr lang="en-US" dirty="0"/>
              <a:t> 380–391 (1993).</a:t>
            </a:r>
            <a:endParaRPr lang="en-US" dirty="0">
              <a:effectLst/>
            </a:endParaRPr>
          </a:p>
        </p:txBody>
      </p:sp>
    </p:spTree>
    <p:extLst>
      <p:ext uri="{BB962C8B-B14F-4D97-AF65-F5344CB8AC3E}">
        <p14:creationId xmlns:p14="http://schemas.microsoft.com/office/powerpoint/2010/main" val="194579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15600" y="593367"/>
            <a:ext cx="11441600" cy="763600"/>
          </a:xfrm>
          <a:prstGeom prst="rect">
            <a:avLst/>
          </a:prstGeom>
        </p:spPr>
        <p:txBody>
          <a:bodyPr vert="horz" wrap="square" lIns="121900" tIns="121900" rIns="121900" bIns="121900" rtlCol="0" anchor="t" anchorCtr="0">
            <a:noAutofit/>
          </a:bodyPr>
          <a:lstStyle/>
          <a:p>
            <a:r>
              <a:rPr lang="en"/>
              <a:t>Pathway that Blocks Fat Oxidation at High Intensities</a:t>
            </a:r>
          </a:p>
        </p:txBody>
      </p:sp>
      <p:pic>
        <p:nvPicPr>
          <p:cNvPr id="78" name="Shape 78"/>
          <p:cNvPicPr preferRelativeResize="0"/>
          <p:nvPr/>
        </p:nvPicPr>
        <p:blipFill rotWithShape="1">
          <a:blip r:embed="rId3">
            <a:alphaModFix/>
          </a:blip>
          <a:srcRect l="16435" t="16156" r="5634"/>
          <a:stretch/>
        </p:blipFill>
        <p:spPr>
          <a:xfrm>
            <a:off x="3229704" y="1579868"/>
            <a:ext cx="6540667" cy="5278132"/>
          </a:xfrm>
          <a:prstGeom prst="rect">
            <a:avLst/>
          </a:prstGeom>
          <a:noFill/>
          <a:ln>
            <a:noFill/>
          </a:ln>
        </p:spPr>
      </p:pic>
    </p:spTree>
    <p:extLst>
      <p:ext uri="{BB962C8B-B14F-4D97-AF65-F5344CB8AC3E}">
        <p14:creationId xmlns:p14="http://schemas.microsoft.com/office/powerpoint/2010/main" val="1672679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Insulin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854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sp>
        <p:nvSpPr>
          <p:cNvPr id="3" name="Content Placeholder 2"/>
          <p:cNvSpPr>
            <a:spLocks noGrp="1"/>
          </p:cNvSpPr>
          <p:nvPr>
            <p:ph idx="1"/>
          </p:nvPr>
        </p:nvSpPr>
        <p:spPr/>
        <p:txBody>
          <a:bodyPr/>
          <a:lstStyle/>
          <a:p>
            <a:pPr marL="0" indent="0">
              <a:buNone/>
            </a:pPr>
            <a:r>
              <a:rPr lang="en-US" dirty="0"/>
              <a:t>Which is most true about glycogen synthase (GS) and glycogen phosphorylase (GP) activity and phosphorylation</a:t>
            </a:r>
          </a:p>
          <a:p>
            <a:pPr marL="514350" indent="-514350">
              <a:buFont typeface="+mj-lt"/>
              <a:buAutoNum type="alphaUcPeriod"/>
            </a:pPr>
            <a:r>
              <a:rPr lang="en-US" dirty="0"/>
              <a:t>Phosphorylation of both GP and GS increases activity</a:t>
            </a:r>
          </a:p>
          <a:p>
            <a:pPr marL="514350" indent="-514350">
              <a:buFont typeface="+mj-lt"/>
              <a:buAutoNum type="alphaUcPeriod"/>
            </a:pPr>
            <a:r>
              <a:rPr lang="en-US" dirty="0"/>
              <a:t>Phosphorylation of both GP and GS decreases activity</a:t>
            </a:r>
          </a:p>
          <a:p>
            <a:pPr marL="514350" indent="-514350">
              <a:buFont typeface="+mj-lt"/>
              <a:buAutoNum type="alphaUcPeriod"/>
            </a:pPr>
            <a:r>
              <a:rPr lang="en-US" dirty="0"/>
              <a:t>Phosphorylation increases the activity of GS but not GP</a:t>
            </a:r>
          </a:p>
          <a:p>
            <a:pPr marL="514350" indent="-514350">
              <a:buFont typeface="+mj-lt"/>
              <a:buAutoNum type="alphaUcPeriod"/>
            </a:pPr>
            <a:r>
              <a:rPr lang="en-US" dirty="0"/>
              <a:t>Phosphorylation increases the activity of GP but not GS</a:t>
            </a:r>
          </a:p>
        </p:txBody>
      </p:sp>
    </p:spTree>
    <p:extLst>
      <p:ext uri="{BB962C8B-B14F-4D97-AF65-F5344CB8AC3E}">
        <p14:creationId xmlns:p14="http://schemas.microsoft.com/office/powerpoint/2010/main" val="113876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Glycogenesis is Regulated by Hormones and Metabolites</a:t>
            </a:r>
          </a:p>
        </p:txBody>
      </p:sp>
      <p:pic>
        <p:nvPicPr>
          <p:cNvPr id="5" name="Picture 2" descr="D:\Arun-Backup\project\Ferrier\Image_Bank\image_bank\images\jpg\figure_11.1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1076" y="2103221"/>
            <a:ext cx="2186247" cy="422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131724" y="2103221"/>
            <a:ext cx="5200996" cy="4031873"/>
          </a:xfrm>
          <a:prstGeom prst="rect">
            <a:avLst/>
          </a:prstGeom>
          <a:noFill/>
        </p:spPr>
        <p:txBody>
          <a:bodyPr wrap="square" rtlCol="0">
            <a:spAutoFit/>
          </a:bodyPr>
          <a:lstStyle/>
          <a:p>
            <a:r>
              <a:rPr lang="en-US" sz="3200" dirty="0"/>
              <a:t>What would be the benefit of positive regulation  of glycogen synthesis by Glucose-6-Phosphate?</a:t>
            </a:r>
          </a:p>
          <a:p>
            <a:endParaRPr lang="en-US" sz="3200" dirty="0"/>
          </a:p>
          <a:p>
            <a:r>
              <a:rPr lang="en-US" sz="3200" dirty="0"/>
              <a:t>Why do you think liver and glycogen isoforms are regulated differently?</a:t>
            </a:r>
          </a:p>
        </p:txBody>
      </p:sp>
    </p:spTree>
    <p:extLst>
      <p:ext uri="{BB962C8B-B14F-4D97-AF65-F5344CB8AC3E}">
        <p14:creationId xmlns:p14="http://schemas.microsoft.com/office/powerpoint/2010/main" val="112808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muscle what else could cause increases in Glucose-6-phosphate levels?</a:t>
            </a:r>
          </a:p>
        </p:txBody>
      </p:sp>
      <p:sp>
        <p:nvSpPr>
          <p:cNvPr id="3" name="Content Placeholder 2"/>
          <p:cNvSpPr>
            <a:spLocks noGrp="1"/>
          </p:cNvSpPr>
          <p:nvPr>
            <p:ph idx="1"/>
          </p:nvPr>
        </p:nvSpPr>
        <p:spPr/>
        <p:txBody>
          <a:bodyPr/>
          <a:lstStyle/>
          <a:p>
            <a:pPr marL="514350" indent="-514350">
              <a:buFont typeface="+mj-lt"/>
              <a:buAutoNum type="alphaUcPeriod"/>
            </a:pPr>
            <a:r>
              <a:rPr lang="en-US" dirty="0"/>
              <a:t>Insulin stimulation of glucose transport </a:t>
            </a:r>
          </a:p>
          <a:p>
            <a:pPr marL="514350" indent="-514350">
              <a:buFont typeface="+mj-lt"/>
              <a:buAutoNum type="alphaUcPeriod"/>
            </a:pPr>
            <a:r>
              <a:rPr lang="en-US" dirty="0"/>
              <a:t>Insulin stimulation of glycolysis</a:t>
            </a:r>
          </a:p>
          <a:p>
            <a:pPr marL="514350" indent="-514350">
              <a:buFont typeface="+mj-lt"/>
              <a:buAutoNum type="alphaUcPeriod"/>
            </a:pPr>
            <a:r>
              <a:rPr lang="en-US" dirty="0"/>
              <a:t>Insulin stimulation of pentose phosphate</a:t>
            </a:r>
          </a:p>
          <a:p>
            <a:pPr marL="514350" indent="-514350">
              <a:buFont typeface="+mj-lt"/>
              <a:buAutoNum type="alphaUcPeriod"/>
            </a:pPr>
            <a:r>
              <a:rPr lang="en-US" dirty="0"/>
              <a:t>Insulin stimulation of gluconeogenesis</a:t>
            </a:r>
          </a:p>
        </p:txBody>
      </p:sp>
    </p:spTree>
    <p:extLst>
      <p:ext uri="{BB962C8B-B14F-4D97-AF65-F5344CB8AC3E}">
        <p14:creationId xmlns:p14="http://schemas.microsoft.com/office/powerpoint/2010/main" val="784682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0" y="274638"/>
            <a:ext cx="8686800" cy="1143000"/>
          </a:xfrm>
        </p:spPr>
        <p:txBody>
          <a:bodyPr>
            <a:normAutofit fontScale="90000"/>
          </a:bodyPr>
          <a:lstStyle/>
          <a:p>
            <a:r>
              <a:rPr lang="en-US" dirty="0"/>
              <a:t>How does insulin promote glycogenesis?</a:t>
            </a:r>
          </a:p>
        </p:txBody>
      </p:sp>
      <p:sp>
        <p:nvSpPr>
          <p:cNvPr id="7" name="Content Placeholder 6"/>
          <p:cNvSpPr>
            <a:spLocks noGrp="1"/>
          </p:cNvSpPr>
          <p:nvPr>
            <p:ph idx="1"/>
          </p:nvPr>
        </p:nvSpPr>
        <p:spPr>
          <a:xfrm>
            <a:off x="1981199" y="1600201"/>
            <a:ext cx="4529222" cy="1835484"/>
          </a:xfrm>
        </p:spPr>
        <p:txBody>
          <a:bodyPr/>
          <a:lstStyle/>
          <a:p>
            <a:r>
              <a:rPr lang="en-US" dirty="0"/>
              <a:t>Allosteric activation</a:t>
            </a:r>
          </a:p>
          <a:p>
            <a:r>
              <a:rPr lang="en-US" dirty="0"/>
              <a:t>Protein </a:t>
            </a:r>
            <a:r>
              <a:rPr lang="en-US" dirty="0" err="1"/>
              <a:t>dephosphorylation</a:t>
            </a:r>
            <a:endParaRPr lang="en-US" dirty="0"/>
          </a:p>
          <a:p>
            <a:endParaRPr lang="en-US" dirty="0"/>
          </a:p>
        </p:txBody>
      </p:sp>
      <p:pic>
        <p:nvPicPr>
          <p:cNvPr id="5" name="Picture 4" descr="G6P and Glycogen Synt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37" y="1237162"/>
            <a:ext cx="4968993" cy="5290928"/>
          </a:xfrm>
          <a:prstGeom prst="rect">
            <a:avLst/>
          </a:prstGeom>
        </p:spPr>
      </p:pic>
      <p:pic>
        <p:nvPicPr>
          <p:cNvPr id="10" name="Picture 9" descr="Regulation of Glycogen Synthesis By Phosphoryla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1415" y="1496363"/>
            <a:ext cx="4433623" cy="4772526"/>
          </a:xfrm>
          <a:prstGeom prst="rect">
            <a:avLst/>
          </a:prstGeom>
        </p:spPr>
      </p:pic>
    </p:spTree>
    <p:extLst>
      <p:ext uri="{BB962C8B-B14F-4D97-AF65-F5344CB8AC3E}">
        <p14:creationId xmlns:p14="http://schemas.microsoft.com/office/powerpoint/2010/main" val="9004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blinds(horizontal)">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nodeType="clickEffect">
                                  <p:stCondLst>
                                    <p:cond delay="0"/>
                                  </p:stCondLst>
                                  <p:childTnLst>
                                    <p:animEffect transition="out" filter="blinds(horizontal)">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gulation of Glycogen Synthesis By Phosphorylation.png">
            <a:extLst>
              <a:ext uri="{FF2B5EF4-FFF2-40B4-BE49-F238E27FC236}">
                <a16:creationId xmlns:a16="http://schemas.microsoft.com/office/drawing/2014/main" id="{22D9C81E-E7B4-C14F-9A81-4A3548DA2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273" y="1755564"/>
            <a:ext cx="4433623" cy="4772526"/>
          </a:xfrm>
          <a:prstGeom prst="rect">
            <a:avLst/>
          </a:prstGeom>
        </p:spPr>
      </p:pic>
      <p:pic>
        <p:nvPicPr>
          <p:cNvPr id="5" name="Picture 4" descr="G6P and Glycogen Synthase.png">
            <a:extLst>
              <a:ext uri="{FF2B5EF4-FFF2-40B4-BE49-F238E27FC236}">
                <a16:creationId xmlns:a16="http://schemas.microsoft.com/office/drawing/2014/main" id="{EA47D80A-4FDD-8848-AA02-3895E98C0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80" y="1027906"/>
            <a:ext cx="4968993" cy="5290928"/>
          </a:xfrm>
          <a:prstGeom prst="rect">
            <a:avLst/>
          </a:prstGeom>
        </p:spPr>
      </p:pic>
    </p:spTree>
    <p:extLst>
      <p:ext uri="{BB962C8B-B14F-4D97-AF65-F5344CB8AC3E}">
        <p14:creationId xmlns:p14="http://schemas.microsoft.com/office/powerpoint/2010/main" val="369546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Glycogen storage has limited feedback to suppress glycogenesis</a:t>
            </a:r>
          </a:p>
        </p:txBody>
      </p:sp>
      <p:pic>
        <p:nvPicPr>
          <p:cNvPr id="4" name="Picture 3"/>
          <p:cNvPicPr>
            <a:picLocks noChangeAspect="1"/>
          </p:cNvPicPr>
          <p:nvPr/>
        </p:nvPicPr>
        <p:blipFill>
          <a:blip r:embed="rId2"/>
          <a:stretch>
            <a:fillRect/>
          </a:stretch>
        </p:blipFill>
        <p:spPr>
          <a:xfrm>
            <a:off x="5765800" y="2347913"/>
            <a:ext cx="5588000" cy="3848100"/>
          </a:xfrm>
          <a:prstGeom prst="rect">
            <a:avLst/>
          </a:prstGeom>
        </p:spPr>
      </p:pic>
      <p:pic>
        <p:nvPicPr>
          <p:cNvPr id="6" name="Picture 5"/>
          <p:cNvPicPr>
            <a:picLocks noChangeAspect="1"/>
          </p:cNvPicPr>
          <p:nvPr/>
        </p:nvPicPr>
        <p:blipFill>
          <a:blip r:embed="rId3"/>
          <a:stretch>
            <a:fillRect/>
          </a:stretch>
        </p:blipFill>
        <p:spPr>
          <a:xfrm>
            <a:off x="115888" y="2347913"/>
            <a:ext cx="5327650" cy="3463914"/>
          </a:xfrm>
          <a:prstGeom prst="rect">
            <a:avLst/>
          </a:prstGeom>
        </p:spPr>
      </p:pic>
      <p:sp>
        <p:nvSpPr>
          <p:cNvPr id="7" name="TextBox 6"/>
          <p:cNvSpPr txBox="1"/>
          <p:nvPr/>
        </p:nvSpPr>
        <p:spPr>
          <a:xfrm>
            <a:off x="7800975" y="1695451"/>
            <a:ext cx="2958695" cy="369332"/>
          </a:xfrm>
          <a:prstGeom prst="rect">
            <a:avLst/>
          </a:prstGeom>
          <a:noFill/>
        </p:spPr>
        <p:txBody>
          <a:bodyPr wrap="none" rtlCol="0">
            <a:spAutoFit/>
          </a:bodyPr>
          <a:lstStyle/>
          <a:p>
            <a:r>
              <a:rPr lang="en-US" dirty="0"/>
              <a:t>Glycogen </a:t>
            </a:r>
            <a:r>
              <a:rPr lang="en-US"/>
              <a:t>supercompensation</a:t>
            </a:r>
            <a:endParaRPr lang="en-US" dirty="0"/>
          </a:p>
        </p:txBody>
      </p:sp>
    </p:spTree>
    <p:extLst>
      <p:ext uri="{BB962C8B-B14F-4D97-AF65-F5344CB8AC3E}">
        <p14:creationId xmlns:p14="http://schemas.microsoft.com/office/powerpoint/2010/main" val="16106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323E-2AB0-1747-86B4-949DD04009E4}"/>
              </a:ext>
            </a:extLst>
          </p:cNvPr>
          <p:cNvSpPr>
            <a:spLocks noGrp="1"/>
          </p:cNvSpPr>
          <p:nvPr>
            <p:ph type="title"/>
          </p:nvPr>
        </p:nvSpPr>
        <p:spPr>
          <a:xfrm>
            <a:off x="212651" y="365125"/>
            <a:ext cx="11823405" cy="1325563"/>
          </a:xfrm>
        </p:spPr>
        <p:txBody>
          <a:bodyPr/>
          <a:lstStyle/>
          <a:p>
            <a:r>
              <a:rPr lang="en-US" dirty="0"/>
              <a:t>How to achieve glycogen supercompensation?</a:t>
            </a:r>
          </a:p>
        </p:txBody>
      </p:sp>
      <p:sp>
        <p:nvSpPr>
          <p:cNvPr id="3" name="Content Placeholder 2">
            <a:extLst>
              <a:ext uri="{FF2B5EF4-FFF2-40B4-BE49-F238E27FC236}">
                <a16:creationId xmlns:a16="http://schemas.microsoft.com/office/drawing/2014/main" id="{76E7DB2B-22D9-D445-893B-25ADB90DCF96}"/>
              </a:ext>
            </a:extLst>
          </p:cNvPr>
          <p:cNvSpPr>
            <a:spLocks noGrp="1"/>
          </p:cNvSpPr>
          <p:nvPr>
            <p:ph idx="1"/>
          </p:nvPr>
        </p:nvSpPr>
        <p:spPr>
          <a:xfrm>
            <a:off x="838200" y="1825625"/>
            <a:ext cx="5179828" cy="4351338"/>
          </a:xfrm>
        </p:spPr>
        <p:txBody>
          <a:bodyPr/>
          <a:lstStyle/>
          <a:p>
            <a:pPr marL="514350" indent="-514350">
              <a:buFont typeface="+mj-lt"/>
              <a:buAutoNum type="arabicPeriod"/>
            </a:pPr>
            <a:r>
              <a:rPr lang="en-US" dirty="0"/>
              <a:t>Glycogen depleting exercise activity</a:t>
            </a:r>
          </a:p>
          <a:p>
            <a:pPr marL="514350" indent="-514350">
              <a:buFont typeface="+mj-lt"/>
              <a:buAutoNum type="arabicPeriod"/>
            </a:pPr>
            <a:r>
              <a:rPr lang="en-US" dirty="0"/>
              <a:t>Large carbohydrate rich meal and rest</a:t>
            </a:r>
          </a:p>
          <a:p>
            <a:pPr marL="514350" indent="-514350">
              <a:buFont typeface="+mj-lt"/>
              <a:buAutoNum type="arabicPeriod"/>
            </a:pPr>
            <a:r>
              <a:rPr lang="en-US" dirty="0"/>
              <a:t>Exercise again within 24-48h</a:t>
            </a:r>
          </a:p>
          <a:p>
            <a:pPr marL="514350" indent="-514350">
              <a:buFont typeface="+mj-lt"/>
              <a:buAutoNum type="arabicPeriod"/>
            </a:pPr>
            <a:endParaRPr lang="en-US" dirty="0"/>
          </a:p>
          <a:p>
            <a:pPr marL="0" indent="0">
              <a:buNone/>
            </a:pPr>
            <a:r>
              <a:rPr lang="en-US" b="1" dirty="0"/>
              <a:t>At your table</a:t>
            </a:r>
            <a:r>
              <a:rPr lang="en-US" dirty="0"/>
              <a:t>: What things do you think would improve the ability to </a:t>
            </a:r>
            <a:r>
              <a:rPr lang="en-US" dirty="0" err="1"/>
              <a:t>supercompensate</a:t>
            </a:r>
            <a:r>
              <a:rPr lang="en-US" dirty="0"/>
              <a:t> glycogen levels?</a:t>
            </a:r>
          </a:p>
        </p:txBody>
      </p:sp>
      <p:pic>
        <p:nvPicPr>
          <p:cNvPr id="4" name="Picture 3">
            <a:extLst>
              <a:ext uri="{FF2B5EF4-FFF2-40B4-BE49-F238E27FC236}">
                <a16:creationId xmlns:a16="http://schemas.microsoft.com/office/drawing/2014/main" id="{FC76ACFB-8A9C-0340-86D7-974438B91F8B}"/>
              </a:ext>
            </a:extLst>
          </p:cNvPr>
          <p:cNvPicPr>
            <a:picLocks noChangeAspect="1"/>
          </p:cNvPicPr>
          <p:nvPr/>
        </p:nvPicPr>
        <p:blipFill>
          <a:blip r:embed="rId3"/>
          <a:stretch>
            <a:fillRect/>
          </a:stretch>
        </p:blipFill>
        <p:spPr>
          <a:xfrm>
            <a:off x="6741042" y="1500815"/>
            <a:ext cx="4798680" cy="3539298"/>
          </a:xfrm>
          <a:prstGeom prst="rect">
            <a:avLst/>
          </a:prstGeom>
        </p:spPr>
      </p:pic>
      <p:sp>
        <p:nvSpPr>
          <p:cNvPr id="5" name="TextBox 4">
            <a:extLst>
              <a:ext uri="{FF2B5EF4-FFF2-40B4-BE49-F238E27FC236}">
                <a16:creationId xmlns:a16="http://schemas.microsoft.com/office/drawing/2014/main" id="{152BBDE9-C167-8147-BA20-E73FD50D3FDE}"/>
              </a:ext>
            </a:extLst>
          </p:cNvPr>
          <p:cNvSpPr txBox="1"/>
          <p:nvPr/>
        </p:nvSpPr>
        <p:spPr>
          <a:xfrm>
            <a:off x="7868093" y="1434991"/>
            <a:ext cx="3276666" cy="646331"/>
          </a:xfrm>
          <a:prstGeom prst="rect">
            <a:avLst/>
          </a:prstGeom>
          <a:noFill/>
        </p:spPr>
        <p:txBody>
          <a:bodyPr wrap="none" rtlCol="0">
            <a:spAutoFit/>
          </a:bodyPr>
          <a:lstStyle/>
          <a:p>
            <a:r>
              <a:rPr lang="en-US" dirty="0"/>
              <a:t>Solid bars glycogen depleted first</a:t>
            </a:r>
          </a:p>
          <a:p>
            <a:r>
              <a:rPr lang="en-US" dirty="0"/>
              <a:t>Clear bars untrained</a:t>
            </a:r>
          </a:p>
        </p:txBody>
      </p:sp>
      <p:sp>
        <p:nvSpPr>
          <p:cNvPr id="6" name="TextBox 5">
            <a:extLst>
              <a:ext uri="{FF2B5EF4-FFF2-40B4-BE49-F238E27FC236}">
                <a16:creationId xmlns:a16="http://schemas.microsoft.com/office/drawing/2014/main" id="{873B1304-58C7-E141-9A18-8560EF519D7F}"/>
              </a:ext>
            </a:extLst>
          </p:cNvPr>
          <p:cNvSpPr txBox="1"/>
          <p:nvPr/>
        </p:nvSpPr>
        <p:spPr>
          <a:xfrm>
            <a:off x="7071570" y="5252473"/>
            <a:ext cx="4869712" cy="923330"/>
          </a:xfrm>
          <a:prstGeom prst="rect">
            <a:avLst/>
          </a:prstGeom>
          <a:noFill/>
        </p:spPr>
        <p:txBody>
          <a:bodyPr wrap="square" rtlCol="0">
            <a:spAutoFit/>
          </a:bodyPr>
          <a:lstStyle/>
          <a:p>
            <a:r>
              <a:rPr lang="en-US" dirty="0" err="1"/>
              <a:t>Nakatani</a:t>
            </a:r>
            <a:r>
              <a:rPr lang="en-US" dirty="0"/>
              <a:t>, A. </a:t>
            </a:r>
            <a:r>
              <a:rPr lang="en-US" i="1" dirty="0"/>
              <a:t>et al.</a:t>
            </a:r>
            <a:r>
              <a:rPr lang="en-US" dirty="0"/>
              <a:t> Effect of endurance exercise training on muscle glycogen supercompensation in rats. </a:t>
            </a:r>
            <a:r>
              <a:rPr lang="en-US" i="1" dirty="0"/>
              <a:t>J. Appl. Physiol.</a:t>
            </a:r>
            <a:r>
              <a:rPr lang="en-US" dirty="0"/>
              <a:t> </a:t>
            </a:r>
            <a:r>
              <a:rPr lang="en-US" b="1" dirty="0"/>
              <a:t>82,</a:t>
            </a:r>
            <a:r>
              <a:rPr lang="en-US" dirty="0"/>
              <a:t> 711–715 (1997).</a:t>
            </a:r>
            <a:endParaRPr lang="en-US" dirty="0">
              <a:effectLst/>
            </a:endParaRPr>
          </a:p>
        </p:txBody>
      </p:sp>
    </p:spTree>
    <p:extLst>
      <p:ext uri="{BB962C8B-B14F-4D97-AF65-F5344CB8AC3E}">
        <p14:creationId xmlns:p14="http://schemas.microsoft.com/office/powerpoint/2010/main" val="560321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4977-96EF-F243-9EC9-25628FE579ED}"/>
              </a:ext>
            </a:extLst>
          </p:cNvPr>
          <p:cNvSpPr>
            <a:spLocks noGrp="1"/>
          </p:cNvSpPr>
          <p:nvPr>
            <p:ph type="title"/>
          </p:nvPr>
        </p:nvSpPr>
        <p:spPr>
          <a:xfrm>
            <a:off x="576942" y="413167"/>
            <a:ext cx="11097986" cy="1325563"/>
          </a:xfrm>
        </p:spPr>
        <p:txBody>
          <a:bodyPr/>
          <a:lstStyle/>
          <a:p>
            <a:r>
              <a:rPr lang="en-US" dirty="0"/>
              <a:t>Energetic Costs of Storing Glucose as Glycogen</a:t>
            </a:r>
          </a:p>
        </p:txBody>
      </p:sp>
      <p:sp>
        <p:nvSpPr>
          <p:cNvPr id="3" name="Content Placeholder 2">
            <a:extLst>
              <a:ext uri="{FF2B5EF4-FFF2-40B4-BE49-F238E27FC236}">
                <a16:creationId xmlns:a16="http://schemas.microsoft.com/office/drawing/2014/main" id="{53E25E72-B092-9F4E-B149-7490EE58AAAB}"/>
              </a:ext>
            </a:extLst>
          </p:cNvPr>
          <p:cNvSpPr>
            <a:spLocks noGrp="1"/>
          </p:cNvSpPr>
          <p:nvPr>
            <p:ph idx="1"/>
          </p:nvPr>
        </p:nvSpPr>
        <p:spPr>
          <a:xfrm>
            <a:off x="838200" y="1825625"/>
            <a:ext cx="7636329" cy="4351338"/>
          </a:xfrm>
        </p:spPr>
        <p:txBody>
          <a:bodyPr>
            <a:normAutofit fontScale="92500" lnSpcReduction="20000"/>
          </a:bodyPr>
          <a:lstStyle/>
          <a:p>
            <a:r>
              <a:rPr lang="en-US" dirty="0"/>
              <a:t>1 ATP at hexokinase/glucokinase step</a:t>
            </a:r>
          </a:p>
          <a:p>
            <a:r>
              <a:rPr lang="en-US" dirty="0"/>
              <a:t>1 UTP (equivalent to 1 ATP) at the </a:t>
            </a:r>
            <a:r>
              <a:rPr lang="en-US" dirty="0" err="1"/>
              <a:t>Uridyltransferase</a:t>
            </a:r>
            <a:r>
              <a:rPr lang="en-US" dirty="0"/>
              <a:t> step:</a:t>
            </a:r>
          </a:p>
          <a:p>
            <a:endParaRPr lang="en-US" dirty="0"/>
          </a:p>
          <a:p>
            <a:endParaRPr lang="en-US" dirty="0"/>
          </a:p>
          <a:p>
            <a:endParaRPr lang="en-US" dirty="0"/>
          </a:p>
          <a:p>
            <a:r>
              <a:rPr lang="en-US" dirty="0"/>
              <a:t>Therefore 2 ATP are needed per glucose.  This is metabolically </a:t>
            </a:r>
            <a:r>
              <a:rPr lang="en-US" b="1" u="sng" dirty="0"/>
              <a:t>inefficient</a:t>
            </a:r>
          </a:p>
          <a:p>
            <a:r>
              <a:rPr lang="en-US" dirty="0"/>
              <a:t>If lactate -&gt; glucose -&gt; glycogen is 6 ATP/glucose because 4 ATP are used in the Cori cycle</a:t>
            </a:r>
          </a:p>
          <a:p>
            <a:r>
              <a:rPr lang="en-US" dirty="0"/>
              <a:t>If you store glycogen after a meal, which component of energy expenditure would this be?</a:t>
            </a:r>
          </a:p>
        </p:txBody>
      </p:sp>
      <p:pic>
        <p:nvPicPr>
          <p:cNvPr id="4" name="Picture 2" descr="D:\Arun-Backup\project\Ferrier\Image_Bank\image_bank\images\jpg\figure_11.1.jpg">
            <a:extLst>
              <a:ext uri="{FF2B5EF4-FFF2-40B4-BE49-F238E27FC236}">
                <a16:creationId xmlns:a16="http://schemas.microsoft.com/office/drawing/2014/main" id="{210D9F79-ED24-C24E-8312-0B7888680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0" y="1652588"/>
            <a:ext cx="2773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D1A1111-9127-0E42-A76C-718521F5C2FA}"/>
              </a:ext>
            </a:extLst>
          </p:cNvPr>
          <p:cNvPicPr>
            <a:picLocks noChangeAspect="1"/>
          </p:cNvPicPr>
          <p:nvPr/>
        </p:nvPicPr>
        <p:blipFill>
          <a:blip r:embed="rId4"/>
          <a:stretch>
            <a:fillRect/>
          </a:stretch>
        </p:blipFill>
        <p:spPr>
          <a:xfrm>
            <a:off x="1886856" y="2650023"/>
            <a:ext cx="5052786" cy="1226044"/>
          </a:xfrm>
          <a:prstGeom prst="rect">
            <a:avLst/>
          </a:prstGeom>
        </p:spPr>
      </p:pic>
    </p:spTree>
    <p:extLst>
      <p:ext uri="{BB962C8B-B14F-4D97-AF65-F5344CB8AC3E}">
        <p14:creationId xmlns:p14="http://schemas.microsoft.com/office/powerpoint/2010/main" val="664315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7500" lnSpcReduction="20000"/>
          </a:bodyPr>
          <a:lstStyle/>
          <a:p>
            <a:r>
              <a:rPr lang="en-US" dirty="0"/>
              <a:t>Evaluate how the structure of glycogen allows for compact but accessible storage of glucose molecules.</a:t>
            </a:r>
          </a:p>
          <a:p>
            <a:r>
              <a:rPr lang="en-US" dirty="0"/>
              <a:t>Understand how glycogen synthesis and glycolysis are regulated by intracellular metabolites.</a:t>
            </a:r>
          </a:p>
          <a:p>
            <a:r>
              <a:rPr lang="en-US" dirty="0"/>
              <a:t>Explain how protein phosphorylation regulates glycogen synthase and glycogen phosphorylase activities and how extracellular signals affect glycogen metabolism.</a:t>
            </a:r>
          </a:p>
          <a:p>
            <a:r>
              <a:rPr lang="en-US" dirty="0"/>
              <a:t>Assess the tissue-specific roles of insulin, adrenaline and glucagon in glycogen storage.</a:t>
            </a:r>
          </a:p>
          <a:p>
            <a:r>
              <a:rPr lang="en-US" dirty="0"/>
              <a:t>Distinguish between the functions of glycogen in liver, adipose and muscle and evaluate how alterations in glycogen metabolism affect the physiological functions of these tissues.</a:t>
            </a:r>
          </a:p>
          <a:p>
            <a:r>
              <a:rPr lang="en-US" dirty="0"/>
              <a:t>Explain how glycogen storage diseases can occur and how specific genes result in different </a:t>
            </a:r>
            <a:r>
              <a:rPr lang="en-US" dirty="0" err="1"/>
              <a:t>pathophysiologies</a:t>
            </a:r>
            <a:r>
              <a:rPr lang="en-US" dirty="0"/>
              <a:t> depending on both the gene, and tissue where it is expressed.</a:t>
            </a:r>
          </a:p>
        </p:txBody>
      </p:sp>
    </p:spTree>
    <p:extLst>
      <p:ext uri="{BB962C8B-B14F-4D97-AF65-F5344CB8AC3E}">
        <p14:creationId xmlns:p14="http://schemas.microsoft.com/office/powerpoint/2010/main" val="1738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sp>
        <p:nvSpPr>
          <p:cNvPr id="3" name="Content Placeholder 2"/>
          <p:cNvSpPr>
            <a:spLocks noGrp="1"/>
          </p:cNvSpPr>
          <p:nvPr>
            <p:ph idx="1"/>
          </p:nvPr>
        </p:nvSpPr>
        <p:spPr/>
        <p:txBody>
          <a:bodyPr>
            <a:normAutofit/>
          </a:bodyPr>
          <a:lstStyle/>
          <a:p>
            <a:pPr marL="0" indent="0">
              <a:buNone/>
            </a:pPr>
            <a:r>
              <a:rPr lang="en-US" dirty="0"/>
              <a:t>Which hormone(s) promote glycogen breakdown in muscle?</a:t>
            </a:r>
          </a:p>
          <a:p>
            <a:pPr marL="514350" indent="-514350">
              <a:buFont typeface="+mj-lt"/>
              <a:buAutoNum type="alphaUcPeriod"/>
            </a:pPr>
            <a:r>
              <a:rPr lang="en-US" dirty="0"/>
              <a:t>Epinephrine</a:t>
            </a:r>
          </a:p>
          <a:p>
            <a:pPr marL="514350" indent="-514350">
              <a:buFont typeface="+mj-lt"/>
              <a:buAutoNum type="alphaUcPeriod"/>
            </a:pPr>
            <a:r>
              <a:rPr lang="en-US" dirty="0"/>
              <a:t>Glucagon </a:t>
            </a:r>
          </a:p>
          <a:p>
            <a:pPr marL="514350" indent="-514350">
              <a:buFont typeface="+mj-lt"/>
              <a:buAutoNum type="alphaUcPeriod"/>
            </a:pPr>
            <a:r>
              <a:rPr lang="en-US" dirty="0"/>
              <a:t>Insulin</a:t>
            </a:r>
          </a:p>
          <a:p>
            <a:pPr marL="514350" indent="-514350">
              <a:buFont typeface="+mj-lt"/>
              <a:buAutoNum type="alphaUcPeriod"/>
            </a:pPr>
            <a:r>
              <a:rPr lang="en-US" dirty="0"/>
              <a:t>Both A and B</a:t>
            </a:r>
          </a:p>
        </p:txBody>
      </p:sp>
    </p:spTree>
    <p:extLst>
      <p:ext uri="{BB962C8B-B14F-4D97-AF65-F5344CB8AC3E}">
        <p14:creationId xmlns:p14="http://schemas.microsoft.com/office/powerpoint/2010/main" val="182808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77500" lnSpcReduction="20000"/>
          </a:bodyPr>
          <a:lstStyle/>
          <a:p>
            <a:r>
              <a:rPr lang="en-US" dirty="0"/>
              <a:t>Evaluate how the structure of glycogen allows for compact but accessible storage of glucose molecules.</a:t>
            </a:r>
          </a:p>
          <a:p>
            <a:r>
              <a:rPr lang="en-US" dirty="0"/>
              <a:t>Understand how glycogen synthesis and glycolysis are regulated by intracellular metabolites.</a:t>
            </a:r>
          </a:p>
          <a:p>
            <a:r>
              <a:rPr lang="en-US" dirty="0"/>
              <a:t>Explain how protein phosphorylation regulates glycogen synthase and glycogen phosphorylase activities and how extracellular signals affect glycogen metabolism.</a:t>
            </a:r>
          </a:p>
          <a:p>
            <a:r>
              <a:rPr lang="en-US" dirty="0"/>
              <a:t>Assess the tissue-specific roles of insulin, adrenaline and glucagon in glycogen storage.</a:t>
            </a:r>
          </a:p>
          <a:p>
            <a:r>
              <a:rPr lang="en-US" dirty="0"/>
              <a:t>Distinguish between the functions of glycogen in liver, adipose and muscle and evaluate how alterations in glycogen metabolism affect the physiological functions of these tissues.</a:t>
            </a:r>
          </a:p>
          <a:p>
            <a:r>
              <a:rPr lang="en-US" dirty="0"/>
              <a:t>Explain how glycogen storage diseases can occur and how specific genes result in different </a:t>
            </a:r>
            <a:r>
              <a:rPr lang="en-US" dirty="0" err="1"/>
              <a:t>pathophysiologies</a:t>
            </a:r>
            <a:r>
              <a:rPr lang="en-US" dirty="0"/>
              <a:t> depending on both the gene, and tissue where it is expressed.</a:t>
            </a:r>
          </a:p>
        </p:txBody>
      </p:sp>
    </p:spTree>
    <p:extLst>
      <p:ext uri="{BB962C8B-B14F-4D97-AF65-F5344CB8AC3E}">
        <p14:creationId xmlns:p14="http://schemas.microsoft.com/office/powerpoint/2010/main" val="2088325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Glycogen Metabolism</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97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Glycogen Metabolism is Easy!</a:t>
            </a:r>
          </a:p>
        </p:txBody>
      </p:sp>
      <p:pic>
        <p:nvPicPr>
          <p:cNvPr id="4" name="Picture 2" descr="D:\Arun-Backup\project\Ferrier\Image_Bank\image_bank\images\jpg\figure_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400" y="1868488"/>
            <a:ext cx="27733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96000" y="5244662"/>
            <a:ext cx="1941494" cy="369332"/>
          </a:xfrm>
          <a:prstGeom prst="rect">
            <a:avLst/>
          </a:prstGeom>
          <a:noFill/>
        </p:spPr>
        <p:txBody>
          <a:bodyPr wrap="none" rtlCol="0">
            <a:spAutoFit/>
          </a:bodyPr>
          <a:lstStyle/>
          <a:p>
            <a:r>
              <a:rPr lang="en-US"/>
              <a:t>Glycogen Synthase</a:t>
            </a:r>
          </a:p>
        </p:txBody>
      </p:sp>
      <p:sp>
        <p:nvSpPr>
          <p:cNvPr id="6" name="TextBox 5"/>
          <p:cNvSpPr txBox="1"/>
          <p:nvPr/>
        </p:nvSpPr>
        <p:spPr>
          <a:xfrm>
            <a:off x="1841646" y="5244662"/>
            <a:ext cx="2471382" cy="369332"/>
          </a:xfrm>
          <a:prstGeom prst="rect">
            <a:avLst/>
          </a:prstGeom>
          <a:noFill/>
        </p:spPr>
        <p:txBody>
          <a:bodyPr wrap="none" rtlCol="0">
            <a:spAutoFit/>
          </a:bodyPr>
          <a:lstStyle/>
          <a:p>
            <a:r>
              <a:rPr lang="en-US" dirty="0"/>
              <a:t>Glycogen Phosphorylase</a:t>
            </a:r>
          </a:p>
        </p:txBody>
      </p:sp>
    </p:spTree>
    <p:extLst>
      <p:ext uri="{BB962C8B-B14F-4D97-AF65-F5344CB8AC3E}">
        <p14:creationId xmlns:p14="http://schemas.microsoft.com/office/powerpoint/2010/main" val="100616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Tissue-Dependent Roles in Glycogen Metabolism</a:t>
            </a:r>
          </a:p>
        </p:txBody>
      </p:sp>
      <p:pic>
        <p:nvPicPr>
          <p:cNvPr id="4" name="Picture 2" descr="D:\Arun-Backup\project\Ferrier\Image_Bank\image_bank\images\jpg\figure_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1690688"/>
            <a:ext cx="4198937"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76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liver release glucose but muscle utilizes it for energy?</a:t>
            </a:r>
          </a:p>
        </p:txBody>
      </p:sp>
      <p:sp>
        <p:nvSpPr>
          <p:cNvPr id="3" name="Content Placeholder 2"/>
          <p:cNvSpPr>
            <a:spLocks noGrp="1"/>
          </p:cNvSpPr>
          <p:nvPr>
            <p:ph idx="1"/>
          </p:nvPr>
        </p:nvSpPr>
        <p:spPr/>
        <p:txBody>
          <a:bodyPr/>
          <a:lstStyle/>
          <a:p>
            <a:pPr marL="514350" indent="-514350">
              <a:buFont typeface="+mj-lt"/>
              <a:buAutoNum type="alphaUcPeriod"/>
            </a:pPr>
            <a:r>
              <a:rPr lang="en-US" dirty="0"/>
              <a:t>Liver cannot use glucose for energy because it has no mitochondria</a:t>
            </a:r>
          </a:p>
          <a:p>
            <a:pPr marL="514350" indent="-514350">
              <a:buFont typeface="+mj-lt"/>
              <a:buAutoNum type="alphaUcPeriod"/>
            </a:pPr>
            <a:r>
              <a:rPr lang="en-US" dirty="0"/>
              <a:t>Liver cannot use glucose for energy because it has no PDH</a:t>
            </a:r>
          </a:p>
          <a:p>
            <a:pPr marL="514350" indent="-514350">
              <a:buFont typeface="+mj-lt"/>
              <a:buAutoNum type="alphaUcPeriod"/>
            </a:pPr>
            <a:r>
              <a:rPr lang="en-US" dirty="0"/>
              <a:t>Muscle cannot release glucose because of a lack of G6Pase</a:t>
            </a:r>
          </a:p>
          <a:p>
            <a:pPr marL="514350" indent="-514350">
              <a:buFont typeface="+mj-lt"/>
              <a:buAutoNum type="alphaUcPeriod"/>
            </a:pPr>
            <a:r>
              <a:rPr lang="en-US" dirty="0"/>
              <a:t>Muscle cannot release glucose because of a lack of GLUT4</a:t>
            </a:r>
          </a:p>
        </p:txBody>
      </p:sp>
    </p:spTree>
    <p:extLst>
      <p:ext uri="{BB962C8B-B14F-4D97-AF65-F5344CB8AC3E}">
        <p14:creationId xmlns:p14="http://schemas.microsoft.com/office/powerpoint/2010/main" val="207310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1687</Words>
  <Application>Microsoft Macintosh PowerPoint</Application>
  <PresentationFormat>Widescreen</PresentationFormat>
  <Paragraphs>275</Paragraphs>
  <Slides>37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Office Theme</vt:lpstr>
      <vt:lpstr>Glycogen Metabolism</vt:lpstr>
      <vt:lpstr>Quiz Question #1</vt:lpstr>
      <vt:lpstr>Quiz Question #2</vt:lpstr>
      <vt:lpstr>Quiz Question #3</vt:lpstr>
      <vt:lpstr>Learning Objectives</vt:lpstr>
      <vt:lpstr>Glycogen Metabolism</vt:lpstr>
      <vt:lpstr>Glycogen Metabolism is Easy!</vt:lpstr>
      <vt:lpstr>Tissue-Dependent Roles in Glycogen Metabolism</vt:lpstr>
      <vt:lpstr>Why does liver release glucose but muscle utilizes it for energy?</vt:lpstr>
      <vt:lpstr>Glycogen Storage</vt:lpstr>
      <vt:lpstr>Structure of Glycogen</vt:lpstr>
      <vt:lpstr>What polysaccharide is glycogen most similar to?</vt:lpstr>
      <vt:lpstr>How To Remove Branch Points</vt:lpstr>
      <vt:lpstr>Cori’s Disease</vt:lpstr>
      <vt:lpstr>GSD Activity</vt:lpstr>
      <vt:lpstr>Glycogen Storage Diseases Exercise</vt:lpstr>
      <vt:lpstr>Completed Table (Will Post on Canvas)</vt:lpstr>
      <vt:lpstr>Regulation of Glycogenolysis</vt:lpstr>
      <vt:lpstr>Glycogen Phosphorylase Releases Most Glucose Molecules</vt:lpstr>
      <vt:lpstr>Glucagon and Epinephrine</vt:lpstr>
      <vt:lpstr>Physiology of Glucagon vs Adrenaline</vt:lpstr>
      <vt:lpstr>Adrenergic Signaling Effects on Glucose/Glycogen</vt:lpstr>
      <vt:lpstr>Why does adrenaline not suppress glycolysis in muscle</vt:lpstr>
      <vt:lpstr>How does glucagon or adrenaline regulate glycogenolysis?</vt:lpstr>
      <vt:lpstr>Defects in glycogen phosphorylase</vt:lpstr>
      <vt:lpstr>Muscle Glycogen Depletion During Exercise</vt:lpstr>
      <vt:lpstr>Source of Energy During Exercise</vt:lpstr>
      <vt:lpstr>Pathway that Blocks Fat Oxidation at High Intensities</vt:lpstr>
      <vt:lpstr>Insulin</vt:lpstr>
      <vt:lpstr>Glycogenesis is Regulated by Hormones and Metabolites</vt:lpstr>
      <vt:lpstr>In muscle what else could cause increases in Glucose-6-phosphate levels?</vt:lpstr>
      <vt:lpstr>How does insulin promote glycogenesis?</vt:lpstr>
      <vt:lpstr>PowerPoint Presentation</vt:lpstr>
      <vt:lpstr>Glycogen storage has limited feedback to suppress glycogenesis</vt:lpstr>
      <vt:lpstr>How to achieve glycogen supercompensation?</vt:lpstr>
      <vt:lpstr>Energetic Costs of Storing Glucose as Glycogen</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37</cp:revision>
  <dcterms:created xsi:type="dcterms:W3CDTF">2017-10-01T10:56:37Z</dcterms:created>
  <dcterms:modified xsi:type="dcterms:W3CDTF">2018-10-08T16:46:10Z</dcterms:modified>
</cp:coreProperties>
</file>